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329" r:id="rId2"/>
    <p:sldId id="257" r:id="rId3"/>
    <p:sldId id="273" r:id="rId4"/>
    <p:sldId id="333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4" r:id="rId13"/>
    <p:sldId id="345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5" r:id="rId22"/>
    <p:sldId id="356" r:id="rId23"/>
    <p:sldId id="357" r:id="rId24"/>
    <p:sldId id="365" r:id="rId25"/>
    <p:sldId id="372" r:id="rId26"/>
    <p:sldId id="366" r:id="rId27"/>
    <p:sldId id="367" r:id="rId28"/>
    <p:sldId id="368" r:id="rId29"/>
    <p:sldId id="370" r:id="rId30"/>
    <p:sldId id="373" r:id="rId31"/>
    <p:sldId id="358" r:id="rId32"/>
    <p:sldId id="359" r:id="rId33"/>
    <p:sldId id="360" r:id="rId34"/>
    <p:sldId id="361" r:id="rId35"/>
    <p:sldId id="362" r:id="rId36"/>
    <p:sldId id="363" r:id="rId37"/>
    <p:sldId id="364" r:id="rId38"/>
    <p:sldId id="374" r:id="rId39"/>
    <p:sldId id="389" r:id="rId40"/>
    <p:sldId id="386" r:id="rId41"/>
    <p:sldId id="381" r:id="rId42"/>
    <p:sldId id="383" r:id="rId43"/>
    <p:sldId id="384" r:id="rId44"/>
    <p:sldId id="385" r:id="rId45"/>
    <p:sldId id="380" r:id="rId46"/>
    <p:sldId id="382" r:id="rId47"/>
    <p:sldId id="375" r:id="rId48"/>
    <p:sldId id="376" r:id="rId49"/>
    <p:sldId id="377" r:id="rId50"/>
    <p:sldId id="387" r:id="rId51"/>
    <p:sldId id="378" r:id="rId52"/>
    <p:sldId id="388" r:id="rId53"/>
    <p:sldId id="379" r:id="rId54"/>
    <p:sldId id="330" r:id="rId55"/>
    <p:sldId id="331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17"/>
    <a:srgbClr val="1E1E1E"/>
    <a:srgbClr val="5F2D9A"/>
    <a:srgbClr val="3C1C62"/>
    <a:srgbClr val="1F163A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13" autoAdjust="0"/>
    <p:restoredTop sz="84778" autoAdjust="0"/>
  </p:normalViewPr>
  <p:slideViewPr>
    <p:cSldViewPr snapToGrid="0">
      <p:cViewPr>
        <p:scale>
          <a:sx n="75" d="100"/>
          <a:sy n="75" d="100"/>
        </p:scale>
        <p:origin x="342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73EEE73-1661-4DE1-EF2A-0152B49D3A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716FD0-5DEC-4040-BECC-12C60D4D7C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2B513-BFAA-4E78-81E2-9F85D3E68AE5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FEDE26-B8E6-3CEC-51D4-04BC28EDFD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D554B1-2492-A646-F437-9CE2A1E11C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44F8B-6047-4492-9E84-248D82FC2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96814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C0C2D-40C9-42C8-9BBF-DDCCF60189FE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7D1C7-E3A1-4C62-AD78-508699C87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8987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tnext.io/settings-sync-with-vs-code-c3d4f126989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854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513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737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482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29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25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68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236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722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325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670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AutoNum type="arabicPeriod"/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84C8B-4355-B590-84D2-797DF05481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234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869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71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428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747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668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26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091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276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6025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604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Python 3.10.6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다운로드 받기 위해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위 화면에서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"Python 3.10.6"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또는 그 오른쪽에 있는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"Download"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클릭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여기에서 각자 컴퓨팅 환경에 맞는 파일을 다운로드 하면 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316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986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1.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왼쪽의 플러그인 창에서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code runner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검색해서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</a:rPr>
              <a:t>톱니바튀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 버튼을 누른 뒤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Extension Settings (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</a:rPr>
              <a:t>확장설정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선택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9507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2.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중간 쯤에 있는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Code-runner : Run In Terminal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을 체크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2003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621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154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5725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7707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224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0779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946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EE2323"/>
                </a:solidFill>
                <a:effectLst/>
                <a:latin typeface="AppleSDGothicNeo"/>
              </a:rPr>
              <a:t>(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AppleSDGothicNeo"/>
              </a:rPr>
              <a:t>중요</a:t>
            </a:r>
            <a:r>
              <a:rPr lang="en-US" altLang="ko-KR" b="0" i="0" dirty="0">
                <a:solidFill>
                  <a:srgbClr val="EE2323"/>
                </a:solidFill>
                <a:effectLst/>
                <a:latin typeface="AppleSDGothicNeo"/>
              </a:rPr>
              <a:t>) 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AppleSDGothicNeo"/>
              </a:rPr>
              <a:t>설치 시작 화면에서 </a:t>
            </a:r>
            <a:r>
              <a:rPr lang="en-US" altLang="ko-KR" b="0" i="0" dirty="0">
                <a:solidFill>
                  <a:srgbClr val="EE2323"/>
                </a:solidFill>
                <a:effectLst/>
                <a:latin typeface="AppleSDGothicNeo"/>
              </a:rPr>
              <a:t>"Add Python 3.10 to PATH" 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AppleSDGothicNeo"/>
              </a:rPr>
              <a:t>앞에 있는 체크박스를 클릭한 다음</a:t>
            </a:r>
            <a:r>
              <a:rPr lang="en-US" altLang="ko-KR" b="0" i="0" dirty="0">
                <a:solidFill>
                  <a:srgbClr val="EE2323"/>
                </a:solidFill>
                <a:effectLst/>
                <a:latin typeface="AppleSDGothicNeo"/>
              </a:rPr>
              <a:t>, "Customize installation" 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AppleSDGothicNeo"/>
              </a:rPr>
              <a:t> 클릭</a:t>
            </a:r>
            <a:endParaRPr lang="en-US" altLang="ko-KR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0049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3368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3740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787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9182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557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5993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8116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8368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375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095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설치 경로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(Customize install location)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"C:\Python3.10.6"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으로 수정한 다음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"Install"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버튼을 클릭하여 설치를 시작</a:t>
            </a:r>
            <a:endParaRPr lang="en-US" altLang="ko-KR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3707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6638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1983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0917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AutoNum type="arabicPeriod"/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84C8B-4355-B590-84D2-797DF05481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488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AutoNum type="arabicPeriod"/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84C8B-4355-B590-84D2-797DF05481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603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설치가 완료되면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Close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버튼을 클릭하여 설치 프로그램을 종료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명령프롬프트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창을 열고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"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py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 --version"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입력 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Enter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Python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설치 확인</a:t>
            </a:r>
            <a:endParaRPr lang="en-US" altLang="ko-KR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969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OS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 맞는 설치 프로그램 다운로드</a:t>
            </a:r>
            <a:endParaRPr lang="en-US" altLang="ko-KR" b="0" i="0" dirty="0">
              <a:solidFill>
                <a:srgbClr val="333333"/>
              </a:solidFill>
              <a:effectLst/>
              <a:latin typeface="Noto Sans Demilight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안내페이지</a:t>
            </a:r>
            <a:endParaRPr lang="en-US" altLang="ko-KR" b="0" i="0" dirty="0">
              <a:solidFill>
                <a:srgbClr val="333333"/>
              </a:solidFill>
              <a:effectLst/>
              <a:latin typeface="Noto Sans Demilight"/>
            </a:endParaRPr>
          </a:p>
          <a:p>
            <a:r>
              <a:rPr lang="en-US" altLang="ko-KR" b="0" i="0" u="none" strike="noStrike" dirty="0">
                <a:solidFill>
                  <a:srgbClr val="04BEB8"/>
                </a:solidFill>
                <a:effectLst/>
                <a:latin typeface="Noto Sans Demilight"/>
                <a:hlinkClick r:id="rId3"/>
              </a:rPr>
              <a:t>itnext.io/settings-sync-with-vs-code-c3d4f126989</a:t>
            </a:r>
            <a:endParaRPr lang="en-US" altLang="ko-KR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17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-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다운로드한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 Demilight"/>
              </a:rPr>
              <a:t>VSCode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설치파일을 실행</a:t>
            </a:r>
            <a:endParaRPr lang="en-US" altLang="ko-KR" b="0" i="0" dirty="0">
              <a:solidFill>
                <a:srgbClr val="333333"/>
              </a:solidFill>
              <a:effectLst/>
              <a:latin typeface="Noto Sans Demilight"/>
            </a:endParaRPr>
          </a:p>
          <a:p>
            <a:pPr algn="l" latinLnBrk="1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-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라이센스 관련 동의 체크 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다음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"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클릭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</a:p>
          <a:p>
            <a:pPr algn="l" latinLnBrk="1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-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설치할 경로 확인 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다음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"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클릭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</a:p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915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-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추가 작업 설정 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다음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"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클릭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1)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아이콘 추가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바탕 화면에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 Demilight"/>
              </a:rPr>
              <a:t>VSCode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아이콘을 만들기</a:t>
            </a:r>
            <a:b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2)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두 번째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세 번째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"code(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로 열기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" 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폴더나 파일을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 Demilight"/>
              </a:rPr>
              <a:t>VSCode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로 바로 열 수 있도록 마우스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</a:rPr>
              <a:t>우클릭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 메뉴에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code(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로 열기를 표시해 준다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3)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 Demilight"/>
              </a:rPr>
              <a:t>VSCode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기본 편집기로 사용하고 싶은 경우 체크하자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4) PATH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 추가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: 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명령 창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(CMD,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</a:rPr>
              <a:t>파워셀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 등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code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입력하면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 Demilight"/>
              </a:rPr>
              <a:t>VSCode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가 바로 실행 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954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74B7E-458D-5587-C28F-99A1C4B37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BA60AD-F6B0-EDD6-4F54-80DEA998C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60BB7-D59C-ABC7-9510-F3BD48F4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CB28-6EDC-4C98-9772-03DEC573175F}" type="datetime1">
              <a:rPr lang="ko-KR" altLang="en-US" smtClean="0"/>
              <a:t>2022-11-11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F10268-B99A-47CD-D52E-7C57117D9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5A8B83-AAFF-F6A1-E250-F6A39DA4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748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737A0-5F53-579A-6C20-D10EACF5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82CAD6-6AB8-7318-583F-D0513A526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0E0F01-15F0-5FCA-3CCC-B4FB6E58B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41187-999A-4585-BF4C-D5B0C25B8953}" type="datetime1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D8E82C-6F90-6869-FCC2-DD54C36D9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아시아경제교육센터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CF7FF2-C3DD-B591-4D6C-E2FB2529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98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B66EFB-B982-B5E0-D06A-71E4CCF6CD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9B5853-7A27-8DD0-FE90-647BC449D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A2BC06-17EC-1C77-F899-286C43B89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14C5-D706-4B6B-B50A-5385CB92E051}" type="datetime1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FDC6AB-8E1E-53A1-7056-EDC01899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AD3236-74C4-DF4A-BC9C-666ECF970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136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3E2F6-AB1D-6C54-90E8-08668523A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B83032-71F6-868F-F9BD-250D3333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CB8F8B-5E35-E7FB-8CCA-224797D7D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89EEC-9D6D-4CDF-B058-E40180976C94}" type="datetime1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D6EECB-523A-1CE9-3EE6-ECDC0CFAF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아시아경제교육센터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D14B4-F201-02EC-00A5-BC78908F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83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669E8-FC65-96E7-09E5-ACF1A4B5E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7B9B72-E4E9-6D91-79AB-2472034CD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5DEBFC-5A98-25D9-59FC-FD8E5A4D5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23ABD-CB29-491D-839A-BAC89DF76093}" type="datetime1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0FE8E9-8C6F-4093-D692-DFABD5617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아시아경제교육센터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19DF3-5E19-4D66-2CA4-8AAC6433F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311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44DBE-4B78-5FF7-B289-73911359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99360B-3F7A-20EA-9E06-CAC7D8CF1B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A7267B-039D-3A7E-37CA-DAF5261297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9734A6-C804-773D-283B-3286EBFD5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DDF3D-5C7C-4E89-8F3A-E67391246E5F}" type="datetime1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585B61-B8DE-D05A-7373-A34DB3E59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아시아경제교육센터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B110C-FD71-72BD-A39D-E3A5DD38B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501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32FFF-D256-5CFB-3DED-9356F74CE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53A190-C0AD-488A-3D28-683D70F02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7D9470-6374-DE55-BF6D-1D802D2A6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C69268-C46E-30F8-91C5-1F290526E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A31591-16AF-ED3E-C1EE-E8DEDDDB96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ABCC1BB-D42B-D8E7-3301-6F854A2CF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6EA2-0F2D-415F-B6C3-5B81BC4843D0}" type="datetime1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110173-6990-EB1F-0490-FF129AB96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아시아경제교육센터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3960FB-F2EF-09EE-2909-D9A5190D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368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A6D74-1661-EC07-6EC7-7BF81120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7132-A3F1-42AC-AAAC-B228FCAC0F02}" type="datetime1">
              <a:rPr lang="ko-KR" altLang="en-US" smtClean="0"/>
              <a:t>2022-11-11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아시아경제교육센터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8353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538EA4-FB4A-486B-D067-7D2F1336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04378-8F2B-4B9B-94E1-62F1DC25549E}" type="datetime1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A5B665-2ADA-EA1B-7169-D7071F60B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36ED3E-A6C7-8E1B-8279-8AE57A3AC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318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1D98E-DB20-9BDA-206A-E8F2400EB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A5B6CF-AB49-CD55-B21A-F7D6A43CC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8C8700-964D-236D-16F0-34771E594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710ADA-71A8-27BB-2D0E-4B5263B1B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5E34-1797-4F8E-A292-32BCF9C90CDE}" type="datetime1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D597BD-7DB2-9682-02EF-2D5960D1F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아시아경제교육센터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645EA9-F4A5-6D97-8F86-3AC86CD9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660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89CAB-9FF8-D8B3-A0CC-18E7A75A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8D7BCC-27D0-0A50-EB18-4D4E8C33BE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446FAB-C925-8F4E-FB52-E65D8E697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E76C25-6BE5-B6C0-DA3C-7BE8B1D2A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570B9-BBFE-4408-B340-1068672F58B9}" type="datetime1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7E6455-1DC2-44FF-A1A3-B4B646588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아시아경제교육센터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7F69BE-8F52-77F4-387E-0258FB9B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075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83245F-A16D-6C88-9649-1323AC7F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11C085-A356-7789-D12B-C2596611C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7FBFC6-9EE2-04D7-1B73-23BAC543A4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57132-A3F1-42AC-AAAC-B228FCAC0F02}" type="datetime1">
              <a:rPr lang="ko-KR" altLang="en-US" smtClean="0"/>
              <a:t>2022-11-11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37C6D8-F7A1-369D-E159-007D5D36D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dirty="0"/>
              <a:t>아시아경제교육센터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C26E20-8CDA-7823-AD3C-88BFA4372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13C86-F289-4042-9843-4323E297CC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286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3.JP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4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4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7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7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7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397C4A-FF4C-B5DE-C686-906C927F570B}"/>
              </a:ext>
            </a:extLst>
          </p:cNvPr>
          <p:cNvSpPr/>
          <p:nvPr/>
        </p:nvSpPr>
        <p:spPr>
          <a:xfrm>
            <a:off x="3396342" y="2255158"/>
            <a:ext cx="5399311" cy="914399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977AE-B603-A64C-92DA-76AD19EC87F7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25A0F03-F1DE-B48D-B1CB-17FF01381952}"/>
              </a:ext>
            </a:extLst>
          </p:cNvPr>
          <p:cNvGrpSpPr/>
          <p:nvPr/>
        </p:nvGrpSpPr>
        <p:grpSpPr>
          <a:xfrm>
            <a:off x="2865501" y="1291114"/>
            <a:ext cx="6473380" cy="421481"/>
            <a:chOff x="2865501" y="935517"/>
            <a:chExt cx="6473380" cy="421481"/>
          </a:xfrm>
        </p:grpSpPr>
        <p:sp>
          <p:nvSpPr>
            <p:cNvPr id="18" name="L 도형 17">
              <a:extLst>
                <a:ext uri="{FF2B5EF4-FFF2-40B4-BE49-F238E27FC236}">
                  <a16:creationId xmlns:a16="http://schemas.microsoft.com/office/drawing/2014/main" id="{DE2AB78F-DA20-85AF-CAC8-912DE96C367F}"/>
                </a:ext>
              </a:extLst>
            </p:cNvPr>
            <p:cNvSpPr/>
            <p:nvPr/>
          </p:nvSpPr>
          <p:spPr>
            <a:xfrm rot="5400000">
              <a:off x="2865501" y="935517"/>
              <a:ext cx="421481" cy="421481"/>
            </a:xfrm>
            <a:prstGeom prst="corner">
              <a:avLst>
                <a:gd name="adj1" fmla="val 24011"/>
                <a:gd name="adj2" fmla="val 26271"/>
              </a:avLst>
            </a:prstGeom>
            <a:solidFill>
              <a:srgbClr val="5F2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L 도형 18">
              <a:extLst>
                <a:ext uri="{FF2B5EF4-FFF2-40B4-BE49-F238E27FC236}">
                  <a16:creationId xmlns:a16="http://schemas.microsoft.com/office/drawing/2014/main" id="{AE3CC339-8EF2-7B77-5199-2570B7D74BCC}"/>
                </a:ext>
              </a:extLst>
            </p:cNvPr>
            <p:cNvSpPr/>
            <p:nvPr/>
          </p:nvSpPr>
          <p:spPr>
            <a:xfrm rot="10800000">
              <a:off x="8917400" y="935517"/>
              <a:ext cx="421481" cy="421481"/>
            </a:xfrm>
            <a:prstGeom prst="corner">
              <a:avLst>
                <a:gd name="adj1" fmla="val 24011"/>
                <a:gd name="adj2" fmla="val 26271"/>
              </a:avLst>
            </a:prstGeom>
            <a:solidFill>
              <a:srgbClr val="5F2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21160CF-C4C2-88FF-2457-80D8914B9285}"/>
              </a:ext>
            </a:extLst>
          </p:cNvPr>
          <p:cNvSpPr txBox="1"/>
          <p:nvPr/>
        </p:nvSpPr>
        <p:spPr>
          <a:xfrm>
            <a:off x="3048000" y="1644168"/>
            <a:ext cx="6096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500" b="1" spc="-300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포털 리뷰 기반 영화 추천 시스템</a:t>
            </a:r>
            <a:endParaRPr lang="ko-KR" altLang="en-US" sz="3500" b="1" spc="-3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609D2F-9180-DB8A-6262-7F9E2EF14AE8}"/>
              </a:ext>
            </a:extLst>
          </p:cNvPr>
          <p:cNvSpPr txBox="1"/>
          <p:nvPr/>
        </p:nvSpPr>
        <p:spPr>
          <a:xfrm>
            <a:off x="3048000" y="3445721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개발환경 구축 가이드</a:t>
            </a:r>
            <a:endParaRPr lang="ko-KR" altLang="en-US" sz="25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B4CB7C-317A-F926-99F4-274D13EE667C}"/>
              </a:ext>
            </a:extLst>
          </p:cNvPr>
          <p:cNvSpPr txBox="1"/>
          <p:nvPr/>
        </p:nvSpPr>
        <p:spPr>
          <a:xfrm>
            <a:off x="3048000" y="2250181"/>
            <a:ext cx="60960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500" b="1" dirty="0">
                <a:solidFill>
                  <a:srgbClr val="FFDC1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필름 </a:t>
            </a:r>
            <a:r>
              <a:rPr lang="ko-KR" altLang="en-US" sz="5500" b="1" dirty="0" err="1">
                <a:solidFill>
                  <a:srgbClr val="FFDC1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이너사이드</a:t>
            </a:r>
            <a:endParaRPr lang="ko-KR" altLang="en-US" sz="55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3A018D-CEB4-2B05-AC8E-EF018BB528FB}"/>
              </a:ext>
            </a:extLst>
          </p:cNvPr>
          <p:cNvSpPr txBox="1"/>
          <p:nvPr/>
        </p:nvSpPr>
        <p:spPr>
          <a:xfrm>
            <a:off x="3048000" y="381039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5F2D9A"/>
                </a:solidFill>
                <a:latin typeface="Doppio One" panose="02010603030000020804" pitchFamily="2" charset="0"/>
                <a:ea typeface="나눔고딕" panose="020D0604000000000000" pitchFamily="50" charset="-127"/>
              </a:rPr>
              <a:t>ver1.0</a:t>
            </a:r>
            <a:endParaRPr lang="ko-KR" altLang="en-US" sz="2000" dirty="0">
              <a:latin typeface="Doppio One" panose="02010603030000020804" pitchFamily="2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7286076-28DA-7C33-B547-D86EEDEFD785}"/>
              </a:ext>
            </a:extLst>
          </p:cNvPr>
          <p:cNvGrpSpPr/>
          <p:nvPr/>
        </p:nvGrpSpPr>
        <p:grpSpPr>
          <a:xfrm rot="10800000">
            <a:off x="2865501" y="3780311"/>
            <a:ext cx="6473380" cy="421481"/>
            <a:chOff x="2865501" y="935517"/>
            <a:chExt cx="6473380" cy="421481"/>
          </a:xfrm>
        </p:grpSpPr>
        <p:sp>
          <p:nvSpPr>
            <p:cNvPr id="51" name="L 도형 50">
              <a:extLst>
                <a:ext uri="{FF2B5EF4-FFF2-40B4-BE49-F238E27FC236}">
                  <a16:creationId xmlns:a16="http://schemas.microsoft.com/office/drawing/2014/main" id="{ECCAE900-19BC-4886-25F5-418F57DBBF00}"/>
                </a:ext>
              </a:extLst>
            </p:cNvPr>
            <p:cNvSpPr/>
            <p:nvPr/>
          </p:nvSpPr>
          <p:spPr>
            <a:xfrm rot="5400000">
              <a:off x="2865501" y="935517"/>
              <a:ext cx="421481" cy="421481"/>
            </a:xfrm>
            <a:prstGeom prst="corner">
              <a:avLst>
                <a:gd name="adj1" fmla="val 24011"/>
                <a:gd name="adj2" fmla="val 26271"/>
              </a:avLst>
            </a:prstGeom>
            <a:solidFill>
              <a:srgbClr val="5F2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L 도형 51">
              <a:extLst>
                <a:ext uri="{FF2B5EF4-FFF2-40B4-BE49-F238E27FC236}">
                  <a16:creationId xmlns:a16="http://schemas.microsoft.com/office/drawing/2014/main" id="{4DBB9C84-3BDB-06F7-249F-46681C1F5671}"/>
                </a:ext>
              </a:extLst>
            </p:cNvPr>
            <p:cNvSpPr/>
            <p:nvPr/>
          </p:nvSpPr>
          <p:spPr>
            <a:xfrm rot="10800000">
              <a:off x="8917400" y="935517"/>
              <a:ext cx="421481" cy="421481"/>
            </a:xfrm>
            <a:prstGeom prst="corner">
              <a:avLst>
                <a:gd name="adj1" fmla="val 24011"/>
                <a:gd name="adj2" fmla="val 26271"/>
              </a:avLst>
            </a:prstGeom>
            <a:solidFill>
              <a:srgbClr val="5F2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D6D6F0D-324C-E7E6-DDAF-EDB188CC6F51}"/>
              </a:ext>
            </a:extLst>
          </p:cNvPr>
          <p:cNvGrpSpPr/>
          <p:nvPr/>
        </p:nvGrpSpPr>
        <p:grpSpPr>
          <a:xfrm>
            <a:off x="546332" y="212621"/>
            <a:ext cx="2304353" cy="554031"/>
            <a:chOff x="546332" y="114300"/>
            <a:chExt cx="2304353" cy="554031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04106C8-246F-8401-35D3-F778AB66B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24" b="89706" l="7383" r="93960">
                          <a14:foregroundMark x1="18456" y1="45588" x2="18456" y2="50000"/>
                          <a14:foregroundMark x1="22148" y1="45588" x2="22148" y2="50000"/>
                          <a14:foregroundMark x1="24497" y1="48529" x2="24497" y2="50000"/>
                          <a14:foregroundMark x1="30201" y1="45588" x2="30201" y2="48529"/>
                          <a14:foregroundMark x1="36222" y1="44202" x2="35906" y2="45588"/>
                          <a14:foregroundMark x1="36577" y1="42647" x2="36428" y2="43302"/>
                          <a14:foregroundMark x1="39597" y1="64706" x2="39597" y2="65120"/>
                          <a14:foregroundMark x1="46309" y1="45588" x2="46309" y2="50000"/>
                          <a14:foregroundMark x1="42953" y1="42647" x2="43289" y2="45588"/>
                          <a14:foregroundMark x1="47987" y1="42647" x2="47987" y2="47059"/>
                          <a14:foregroundMark x1="55034" y1="41176" x2="55705" y2="41176"/>
                          <a14:foregroundMark x1="55705" y1="60294" x2="56040" y2="64706"/>
                          <a14:foregroundMark x1="65436" y1="54412" x2="66107" y2="55882"/>
                          <a14:foregroundMark x1="61074" y1="42647" x2="61745" y2="47059"/>
                          <a14:foregroundMark x1="13423" y1="55882" x2="13423" y2="60294"/>
                          <a14:foregroundMark x1="13087" y1="47059" x2="13423" y2="50000"/>
                          <a14:foregroundMark x1="11409" y1="51471" x2="11409" y2="54412"/>
                          <a14:foregroundMark x1="70470" y1="47059" x2="69799" y2="51471"/>
                          <a14:foregroundMark x1="73154" y1="44118" x2="73154" y2="48529"/>
                          <a14:foregroundMark x1="75168" y1="45588" x2="75168" y2="47059"/>
                          <a14:foregroundMark x1="77517" y1="48529" x2="77517" y2="51471"/>
                          <a14:foregroundMark x1="70470" y1="66176" x2="70805" y2="69118"/>
                          <a14:foregroundMark x1="83221" y1="50000" x2="83893" y2="54412"/>
                          <a14:foregroundMark x1="88926" y1="33824" x2="88926" y2="39706"/>
                          <a14:foregroundMark x1="93624" y1="33824" x2="93960" y2="38235"/>
                          <a14:foregroundMark x1="13087" y1="60294" x2="13087" y2="67647"/>
                          <a14:foregroundMark x1="30201" y1="58824" x2="30201" y2="69118"/>
                          <a14:foregroundMark x1="47987" y1="54412" x2="48346" y2="62284"/>
                          <a14:foregroundMark x1="48322" y1="58824" x2="48322" y2="70588"/>
                          <a14:foregroundMark x1="88591" y1="32353" x2="88591" y2="41176"/>
                          <a14:foregroundMark x1="53356" y1="42647" x2="52349" y2="42647"/>
                          <a14:foregroundMark x1="58054" y1="45588" x2="58389" y2="54412"/>
                          <a14:foregroundMark x1="70470" y1="39706" x2="70470" y2="42647"/>
                          <a14:foregroundMark x1="75168" y1="38235" x2="75168" y2="41176"/>
                          <a14:foregroundMark x1="78188" y1="42647" x2="80537" y2="42647"/>
                          <a14:foregroundMark x1="83893" y1="38235" x2="83557" y2="47059"/>
                          <a14:foregroundMark x1="79866" y1="52941" x2="78523" y2="51471"/>
                          <a14:foregroundMark x1="77852" y1="60294" x2="77852" y2="63235"/>
                          <a14:foregroundMark x1="74832" y1="72059" x2="73826" y2="72059"/>
                          <a14:foregroundMark x1="13087" y1="41176" x2="13087" y2="44118"/>
                          <a14:foregroundMark x1="22148" y1="39706" x2="22819" y2="45588"/>
                          <a14:foregroundMark x1="30201" y1="38235" x2="30537" y2="42647"/>
                          <a14:foregroundMark x1="22148" y1="73529" x2="22483" y2="60294"/>
                          <a14:foregroundMark x1="39262" y1="39706" x2="38926" y2="51471"/>
                          <a14:foregroundMark x1="38255" y1="54412" x2="38926" y2="54412"/>
                          <a14:backgroundMark x1="63423" y1="60294" x2="64094" y2="60294"/>
                          <a14:backgroundMark x1="12752" y1="54412" x2="12752" y2="55882"/>
                          <a14:backgroundMark x1="36242" y1="55882" x2="35570" y2="57353"/>
                          <a14:backgroundMark x1="38255" y1="55882" x2="37919" y2="55882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85274" b="-1585"/>
            <a:stretch/>
          </p:blipFill>
          <p:spPr>
            <a:xfrm>
              <a:off x="2498725" y="114300"/>
              <a:ext cx="351960" cy="554031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FD289-F3D4-91FB-6E34-C6EC2CE75E31}"/>
                </a:ext>
              </a:extLst>
            </p:cNvPr>
            <p:cNvSpPr txBox="1"/>
            <p:nvPr/>
          </p:nvSpPr>
          <p:spPr>
            <a:xfrm>
              <a:off x="546332" y="182990"/>
              <a:ext cx="2082568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  <a:defRPr/>
              </a:pPr>
              <a:r>
                <a:rPr lang="ko-KR" altLang="en-US" sz="16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아시아경제</a:t>
              </a:r>
              <a:r>
                <a:rPr lang="ko-KR" altLang="en-US" sz="16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교육센터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F84480-5E81-D6F9-2D08-64E9B3F2C1C0}"/>
              </a:ext>
            </a:extLst>
          </p:cNvPr>
          <p:cNvSpPr txBox="1"/>
          <p:nvPr/>
        </p:nvSpPr>
        <p:spPr>
          <a:xfrm>
            <a:off x="3004287" y="50283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빅데이터 분석 기반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AI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커머스 서비스 개발자 양성과정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12D91-E4F5-6841-4C69-EAE5459AEEFC}"/>
              </a:ext>
            </a:extLst>
          </p:cNvPr>
          <p:cNvSpPr txBox="1"/>
          <p:nvPr/>
        </p:nvSpPr>
        <p:spPr>
          <a:xfrm>
            <a:off x="2909945" y="5365835"/>
            <a:ext cx="6284684" cy="37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  <a:defRPr/>
            </a:pP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 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인사이드아웃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70CC9-C129-22A7-8BA5-BF3DB87FE82F}"/>
              </a:ext>
            </a:extLst>
          </p:cNvPr>
          <p:cNvSpPr txBox="1"/>
          <p:nvPr/>
        </p:nvSpPr>
        <p:spPr>
          <a:xfrm>
            <a:off x="2909945" y="5696134"/>
            <a:ext cx="6284684" cy="37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  <a:defRPr/>
            </a:pP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고정원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고내리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권지민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이호제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465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A9A5ACC-D629-16E0-F289-C08A3796E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66" y="1766433"/>
            <a:ext cx="5695950" cy="4419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4B0AC8-50D8-FF18-B590-07497A1B0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4" y="1758634"/>
            <a:ext cx="5695950" cy="44196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616703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1.2 Visual Studio Code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설정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-2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10641192" y="3660757"/>
            <a:ext cx="675378" cy="641979"/>
            <a:chOff x="1959327" y="5313425"/>
            <a:chExt cx="675378" cy="641979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8697B73-DF08-6A26-EF64-47EB1B952C36}"/>
              </a:ext>
            </a:extLst>
          </p:cNvPr>
          <p:cNvGrpSpPr/>
          <p:nvPr/>
        </p:nvGrpSpPr>
        <p:grpSpPr>
          <a:xfrm>
            <a:off x="10727565" y="5773048"/>
            <a:ext cx="675378" cy="641979"/>
            <a:chOff x="1959327" y="5313425"/>
            <a:chExt cx="675378" cy="641979"/>
          </a:xfrm>
        </p:grpSpPr>
        <p:pic>
          <p:nvPicPr>
            <p:cNvPr id="2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547FD885-43B7-2B59-296A-BE32D287F9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486CF9F-3871-C384-F240-FECE3695F13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3452EC-58D4-65AA-FF04-CBAB9EDFFAF7}"/>
              </a:ext>
            </a:extLst>
          </p:cNvPr>
          <p:cNvSpPr/>
          <p:nvPr/>
        </p:nvSpPr>
        <p:spPr>
          <a:xfrm>
            <a:off x="6437575" y="3271446"/>
            <a:ext cx="4289990" cy="134194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76014E-3BD3-6C21-C2AA-9147810CD6C5}"/>
              </a:ext>
            </a:extLst>
          </p:cNvPr>
          <p:cNvSpPr/>
          <p:nvPr/>
        </p:nvSpPr>
        <p:spPr>
          <a:xfrm>
            <a:off x="4247907" y="5811993"/>
            <a:ext cx="902357" cy="30081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4776708" y="5773048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1416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0E28476-30E2-06FB-1E77-FD9453999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66" y="1758634"/>
            <a:ext cx="5695950" cy="4419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152A55-6789-2657-22AF-E8C5D9FEB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4" y="1758634"/>
            <a:ext cx="5695950" cy="44196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1.2 Visual Studio Code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시작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09804C-165B-E100-3D30-36F6B0B680BC}"/>
              </a:ext>
            </a:extLst>
          </p:cNvPr>
          <p:cNvSpPr/>
          <p:nvPr/>
        </p:nvSpPr>
        <p:spPr>
          <a:xfrm>
            <a:off x="4247907" y="5811993"/>
            <a:ext cx="902357" cy="30081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F7CBA3-1E9F-60A6-DAA4-B2F985E62320}"/>
              </a:ext>
            </a:extLst>
          </p:cNvPr>
          <p:cNvSpPr/>
          <p:nvPr/>
        </p:nvSpPr>
        <p:spPr>
          <a:xfrm>
            <a:off x="10208869" y="5811993"/>
            <a:ext cx="902357" cy="30081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4776708" y="5773048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10725953" y="5774656"/>
            <a:ext cx="675378" cy="641979"/>
            <a:chOff x="1959327" y="5313425"/>
            <a:chExt cx="675378" cy="641979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8229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85955D52-53C4-C11F-6DE6-19296C7D3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>
          <a:xfrm>
            <a:off x="669127" y="2140601"/>
            <a:ext cx="8496300" cy="4294926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1.3 Java JDK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ver19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www.oracle.com/java/technologies/javase-downloads.html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2B1044B-A1C2-8AA4-AA51-564198242E11}"/>
              </a:ext>
            </a:extLst>
          </p:cNvPr>
          <p:cNvSpPr/>
          <p:nvPr/>
        </p:nvSpPr>
        <p:spPr>
          <a:xfrm>
            <a:off x="717717" y="5503721"/>
            <a:ext cx="8424850" cy="44024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99831F-10C3-97A1-589D-B21BF0A7A422}"/>
              </a:ext>
            </a:extLst>
          </p:cNvPr>
          <p:cNvSpPr txBox="1"/>
          <p:nvPr/>
        </p:nvSpPr>
        <p:spPr>
          <a:xfrm>
            <a:off x="9352582" y="5160637"/>
            <a:ext cx="2523253" cy="76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컴퓨터의 환경에 맞게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프로그램 다운로드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Picture 2" descr="마우스포인터 이미지 - 게티이미지뱅크">
            <a:extLst>
              <a:ext uri="{FF2B5EF4-FFF2-40B4-BE49-F238E27FC236}">
                <a16:creationId xmlns:a16="http://schemas.microsoft.com/office/drawing/2014/main" id="{9EB0DBEA-2159-AA56-4E53-37E110165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5081585" y="5656787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5DF00D9-2930-13EB-E216-18E4E301D418}"/>
              </a:ext>
            </a:extLst>
          </p:cNvPr>
          <p:cNvSpPr/>
          <p:nvPr/>
        </p:nvSpPr>
        <p:spPr>
          <a:xfrm>
            <a:off x="2013998" y="3900669"/>
            <a:ext cx="717632" cy="44024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마우스포인터 이미지 - 게티이미지뱅크">
            <a:extLst>
              <a:ext uri="{FF2B5EF4-FFF2-40B4-BE49-F238E27FC236}">
                <a16:creationId xmlns:a16="http://schemas.microsoft.com/office/drawing/2014/main" id="{D628B46A-8F9A-864D-AC65-A82068671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2731924" y="4047906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EEB697-4677-2EB8-47F3-8800977B9EBB}"/>
              </a:ext>
            </a:extLst>
          </p:cNvPr>
          <p:cNvSpPr txBox="1"/>
          <p:nvPr/>
        </p:nvSpPr>
        <p:spPr>
          <a:xfrm>
            <a:off x="674092" y="1620772"/>
            <a:ext cx="8491335" cy="397738"/>
          </a:xfrm>
          <a:prstGeom prst="rect">
            <a:avLst/>
          </a:prstGeom>
          <a:solidFill>
            <a:srgbClr val="FFDC17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Environment/jdk-19_windows-x64_bin.exe</a:t>
            </a:r>
          </a:p>
        </p:txBody>
      </p:sp>
    </p:spTree>
    <p:extLst>
      <p:ext uri="{BB962C8B-B14F-4D97-AF65-F5344CB8AC3E}">
        <p14:creationId xmlns:p14="http://schemas.microsoft.com/office/powerpoint/2010/main" val="4092038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E437048-DCA6-4C2D-B24A-FB2D8E9CA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4" y="2549209"/>
            <a:ext cx="4762500" cy="3629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E5142F-9FFE-E9C0-DD91-97CAC4A95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39" y="1758634"/>
            <a:ext cx="4762500" cy="3629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0D3A65-CEA7-73FE-FA59-F81C184F7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49208"/>
            <a:ext cx="4762500" cy="36290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1.3 Java JDK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ver19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시작 및 완료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3713831" y="5816590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5058031" y="5037641"/>
            <a:ext cx="675378" cy="641979"/>
            <a:chOff x="1959327" y="5313425"/>
            <a:chExt cx="675378" cy="641979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10585CE-7070-ABD5-300E-67ACCE8078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16" y="1758633"/>
            <a:ext cx="4762500" cy="36290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168F7D6-8464-54DC-554D-8064E4C14CC5}"/>
              </a:ext>
            </a:extLst>
          </p:cNvPr>
          <p:cNvGrpSpPr/>
          <p:nvPr/>
        </p:nvGrpSpPr>
        <p:grpSpPr>
          <a:xfrm>
            <a:off x="10608892" y="5037641"/>
            <a:ext cx="675378" cy="641979"/>
            <a:chOff x="1959327" y="5313425"/>
            <a:chExt cx="675378" cy="641979"/>
          </a:xfrm>
        </p:grpSpPr>
        <p:pic>
          <p:nvPicPr>
            <p:cNvPr id="10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5D162A9-CFD8-49C2-4279-55F74C165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602B805-E3FD-2C84-D87B-ED934E6C998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737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DEE60A9-F9FD-30FC-0D88-5FCAEF260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9" y="1757341"/>
            <a:ext cx="6192000" cy="46715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B3E2E8-D27D-CC98-8C83-18902C10F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118" y="1757342"/>
            <a:ext cx="6170781" cy="465556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3" y="1192505"/>
            <a:ext cx="6872602" cy="397738"/>
          </a:xfrm>
          <a:prstGeom prst="rect">
            <a:avLst/>
          </a:prstGeom>
          <a:solidFill>
            <a:srgbClr val="FFDC17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Environment/mysql-installer-community-8.0.30.0.msi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5361898" y="6075341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10856120" y="5748042"/>
            <a:ext cx="779939" cy="551610"/>
            <a:chOff x="1854766" y="5718611"/>
            <a:chExt cx="779939" cy="551610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1DEA87-F944-3796-EF71-47B28B29F9B9}"/>
              </a:ext>
            </a:extLst>
          </p:cNvPr>
          <p:cNvSpPr/>
          <p:nvPr/>
        </p:nvSpPr>
        <p:spPr>
          <a:xfrm>
            <a:off x="7663744" y="3009901"/>
            <a:ext cx="1727201" cy="72389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438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A284545-7E85-EB17-C939-1314E36B4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9" y="1757341"/>
            <a:ext cx="6158637" cy="4678348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B09D61-3D1E-7E24-7D71-26DC8ACB4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326" y="1757340"/>
            <a:ext cx="6208573" cy="4678347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5247598" y="6075341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1DEA87-F944-3796-EF71-47B28B29F9B9}"/>
              </a:ext>
            </a:extLst>
          </p:cNvPr>
          <p:cNvSpPr/>
          <p:nvPr/>
        </p:nvSpPr>
        <p:spPr>
          <a:xfrm>
            <a:off x="2137402" y="5113043"/>
            <a:ext cx="1727201" cy="72389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730D9F-705F-F069-8CBD-B7C6A24E945C}"/>
              </a:ext>
            </a:extLst>
          </p:cNvPr>
          <p:cNvSpPr/>
          <p:nvPr/>
        </p:nvSpPr>
        <p:spPr>
          <a:xfrm>
            <a:off x="7757652" y="3336273"/>
            <a:ext cx="1799981" cy="574356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2E4DB3-9F73-B27A-C4F4-22CB2EFFC2C3}"/>
              </a:ext>
            </a:extLst>
          </p:cNvPr>
          <p:cNvGrpSpPr/>
          <p:nvPr/>
        </p:nvGrpSpPr>
        <p:grpSpPr>
          <a:xfrm>
            <a:off x="9603830" y="3918587"/>
            <a:ext cx="675378" cy="641979"/>
            <a:chOff x="1959327" y="5313425"/>
            <a:chExt cx="675378" cy="641979"/>
          </a:xfrm>
        </p:grpSpPr>
        <p:pic>
          <p:nvPicPr>
            <p:cNvPr id="1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1F4F62F3-D9C7-4BC2-77A8-2D576545FA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E1E954F-EDB5-98D7-0B27-6E942A8BE06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60CC1BA-C7D1-4EE6-E7DC-8082874772ED}"/>
              </a:ext>
            </a:extLst>
          </p:cNvPr>
          <p:cNvGrpSpPr/>
          <p:nvPr/>
        </p:nvGrpSpPr>
        <p:grpSpPr>
          <a:xfrm>
            <a:off x="7207033" y="2918348"/>
            <a:ext cx="737355" cy="587472"/>
            <a:chOff x="2397912" y="5718611"/>
            <a:chExt cx="737355" cy="587472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59A1392B-DAA1-8119-7C65-36F6B8D66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A724C73-A9C7-3289-3D4B-1AB6821F69B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8176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44253D0-0027-286D-832E-AF193AC1B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24" y="1749507"/>
            <a:ext cx="6283270" cy="4678348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90670AC-CB79-6897-A7AB-42DE1765E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499" y="1745927"/>
            <a:ext cx="6172200" cy="469582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10856120" y="5748042"/>
            <a:ext cx="779939" cy="551610"/>
            <a:chOff x="1854766" y="5718611"/>
            <a:chExt cx="779939" cy="551610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5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730D9F-705F-F069-8CBD-B7C6A24E945C}"/>
              </a:ext>
            </a:extLst>
          </p:cNvPr>
          <p:cNvSpPr/>
          <p:nvPr/>
        </p:nvSpPr>
        <p:spPr>
          <a:xfrm>
            <a:off x="7806814" y="4353269"/>
            <a:ext cx="1750820" cy="71495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2E4DB3-9F73-B27A-C4F4-22CB2EFFC2C3}"/>
              </a:ext>
            </a:extLst>
          </p:cNvPr>
          <p:cNvGrpSpPr/>
          <p:nvPr/>
        </p:nvGrpSpPr>
        <p:grpSpPr>
          <a:xfrm>
            <a:off x="9603830" y="3918587"/>
            <a:ext cx="675378" cy="641979"/>
            <a:chOff x="1959327" y="5313425"/>
            <a:chExt cx="675378" cy="641979"/>
          </a:xfrm>
        </p:grpSpPr>
        <p:pic>
          <p:nvPicPr>
            <p:cNvPr id="1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1F4F62F3-D9C7-4BC2-77A8-2D576545FA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E1E954F-EDB5-98D7-0B27-6E942A8BE06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B879BD-BB92-A692-4D59-3FFF5E4B9CEE}"/>
              </a:ext>
            </a:extLst>
          </p:cNvPr>
          <p:cNvSpPr/>
          <p:nvPr/>
        </p:nvSpPr>
        <p:spPr>
          <a:xfrm>
            <a:off x="2236578" y="3823951"/>
            <a:ext cx="1836065" cy="574358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3585B6-F931-AB88-072F-C427A8C6D972}"/>
              </a:ext>
            </a:extLst>
          </p:cNvPr>
          <p:cNvGrpSpPr/>
          <p:nvPr/>
        </p:nvGrpSpPr>
        <p:grpSpPr>
          <a:xfrm>
            <a:off x="4080740" y="3892395"/>
            <a:ext cx="675378" cy="641979"/>
            <a:chOff x="1959327" y="5313425"/>
            <a:chExt cx="675378" cy="641979"/>
          </a:xfrm>
        </p:grpSpPr>
        <p:pic>
          <p:nvPicPr>
            <p:cNvPr id="16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8F9F9A1A-8C17-FEC0-1D72-D8DBAE080C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E9ACA4D-35A6-8634-51BB-8478444EC5B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336D2AD-79F1-CE2B-6169-A4A14F17C8EC}"/>
              </a:ext>
            </a:extLst>
          </p:cNvPr>
          <p:cNvGrpSpPr/>
          <p:nvPr/>
        </p:nvGrpSpPr>
        <p:grpSpPr>
          <a:xfrm>
            <a:off x="1654047" y="3429000"/>
            <a:ext cx="737355" cy="587472"/>
            <a:chOff x="2397912" y="5718611"/>
            <a:chExt cx="737355" cy="587472"/>
          </a:xfrm>
        </p:grpSpPr>
        <p:pic>
          <p:nvPicPr>
            <p:cNvPr id="6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935DC009-4769-FA56-ADC3-64D6F095FF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01B747E-98A1-B32D-F0D2-18626E9AE306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CD4A79B-922E-F02E-45AE-F2C1C374B841}"/>
              </a:ext>
            </a:extLst>
          </p:cNvPr>
          <p:cNvGrpSpPr/>
          <p:nvPr/>
        </p:nvGrpSpPr>
        <p:grpSpPr>
          <a:xfrm>
            <a:off x="7265954" y="3975539"/>
            <a:ext cx="680205" cy="587472"/>
            <a:chOff x="2455062" y="5718611"/>
            <a:chExt cx="680205" cy="587472"/>
          </a:xfrm>
        </p:grpSpPr>
        <p:pic>
          <p:nvPicPr>
            <p:cNvPr id="1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3665C201-B876-B32D-5D14-B4A32E525B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B5A3F5E-2E4F-6107-FE79-F2A409DDC6C0}"/>
                </a:ext>
              </a:extLst>
            </p:cNvPr>
            <p:cNvSpPr/>
            <p:nvPr/>
          </p:nvSpPr>
          <p:spPr>
            <a:xfrm>
              <a:off x="245506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5302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7986A979-9229-B71B-747E-3DB91F8BF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1" y="1745929"/>
            <a:ext cx="6245075" cy="4689758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6C52B1F-DCEA-D9AD-60FD-D182FEC54D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"/>
          <a:stretch/>
        </p:blipFill>
        <p:spPr>
          <a:xfrm>
            <a:off x="5788499" y="1745927"/>
            <a:ext cx="6205400" cy="4685765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10856120" y="5804487"/>
            <a:ext cx="779939" cy="551610"/>
            <a:chOff x="1854766" y="5718611"/>
            <a:chExt cx="779939" cy="551610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B879BD-BB92-A692-4D59-3FFF5E4B9CEE}"/>
              </a:ext>
            </a:extLst>
          </p:cNvPr>
          <p:cNvSpPr/>
          <p:nvPr/>
        </p:nvSpPr>
        <p:spPr>
          <a:xfrm>
            <a:off x="2133600" y="2933700"/>
            <a:ext cx="1990885" cy="72786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5B07C8-F2DB-65EE-7479-3FC4518B7F47}"/>
              </a:ext>
            </a:extLst>
          </p:cNvPr>
          <p:cNvGrpSpPr/>
          <p:nvPr/>
        </p:nvGrpSpPr>
        <p:grpSpPr>
          <a:xfrm>
            <a:off x="4501740" y="5748042"/>
            <a:ext cx="737355" cy="587472"/>
            <a:chOff x="2397912" y="5718611"/>
            <a:chExt cx="737355" cy="587472"/>
          </a:xfrm>
        </p:grpSpPr>
        <p:pic>
          <p:nvPicPr>
            <p:cNvPr id="20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650086-91C6-1B00-D93D-FDBC7EFF5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253506-F5AF-3372-1D49-6035DDA0DF5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429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405CBB7-7939-09CB-554D-BEFD9DE0F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1" y="1745928"/>
            <a:ext cx="6245075" cy="4697764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95B6855-7CBA-942B-CDEE-2EE86D84C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77" y="1741714"/>
            <a:ext cx="6261703" cy="472430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10856120" y="5804487"/>
            <a:ext cx="779939" cy="551610"/>
            <a:chOff x="1854766" y="5718611"/>
            <a:chExt cx="779939" cy="551610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5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B879BD-BB92-A692-4D59-3FFF5E4B9CEE}"/>
              </a:ext>
            </a:extLst>
          </p:cNvPr>
          <p:cNvSpPr/>
          <p:nvPr/>
        </p:nvSpPr>
        <p:spPr>
          <a:xfrm>
            <a:off x="2124687" y="2924290"/>
            <a:ext cx="2774690" cy="27549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5B07C8-F2DB-65EE-7479-3FC4518B7F47}"/>
              </a:ext>
            </a:extLst>
          </p:cNvPr>
          <p:cNvGrpSpPr/>
          <p:nvPr/>
        </p:nvGrpSpPr>
        <p:grpSpPr>
          <a:xfrm>
            <a:off x="4501740" y="5748042"/>
            <a:ext cx="737355" cy="587472"/>
            <a:chOff x="2397912" y="5718611"/>
            <a:chExt cx="737355" cy="587472"/>
          </a:xfrm>
        </p:grpSpPr>
        <p:pic>
          <p:nvPicPr>
            <p:cNvPr id="20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650086-91C6-1B00-D93D-FDBC7EFF5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253506-F5AF-3372-1D49-6035DDA0DF5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BEA365-94B1-0A1E-FC0E-F78A4AD879E6}"/>
              </a:ext>
            </a:extLst>
          </p:cNvPr>
          <p:cNvSpPr/>
          <p:nvPr/>
        </p:nvSpPr>
        <p:spPr>
          <a:xfrm>
            <a:off x="2124687" y="3579045"/>
            <a:ext cx="2774690" cy="27549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3585B6-F931-AB88-072F-C427A8C6D972}"/>
              </a:ext>
            </a:extLst>
          </p:cNvPr>
          <p:cNvGrpSpPr/>
          <p:nvPr/>
        </p:nvGrpSpPr>
        <p:grpSpPr>
          <a:xfrm>
            <a:off x="2337254" y="3640244"/>
            <a:ext cx="675378" cy="641979"/>
            <a:chOff x="1959327" y="5313425"/>
            <a:chExt cx="675378" cy="641979"/>
          </a:xfrm>
        </p:grpSpPr>
        <p:pic>
          <p:nvPicPr>
            <p:cNvPr id="16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8F9F9A1A-8C17-FEC0-1D72-D8DBAE080C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E9ACA4D-35A6-8634-51BB-8478444EC5B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BB28A36-7CC0-7F60-0CCD-351F2A399714}"/>
              </a:ext>
            </a:extLst>
          </p:cNvPr>
          <p:cNvGrpSpPr/>
          <p:nvPr/>
        </p:nvGrpSpPr>
        <p:grpSpPr>
          <a:xfrm>
            <a:off x="2277829" y="2553287"/>
            <a:ext cx="737355" cy="587472"/>
            <a:chOff x="2397912" y="5718611"/>
            <a:chExt cx="737355" cy="587472"/>
          </a:xfrm>
        </p:grpSpPr>
        <p:pic>
          <p:nvPicPr>
            <p:cNvPr id="13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9212B5B2-C873-D9AF-E40F-D020F43255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F2D6696-E516-D6B3-829A-44E6B218BF3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630FD5C-648E-B0B2-80AB-691E62499103}"/>
              </a:ext>
            </a:extLst>
          </p:cNvPr>
          <p:cNvGrpSpPr/>
          <p:nvPr/>
        </p:nvGrpSpPr>
        <p:grpSpPr>
          <a:xfrm>
            <a:off x="4278943" y="3640244"/>
            <a:ext cx="675378" cy="641979"/>
            <a:chOff x="1959327" y="5313425"/>
            <a:chExt cx="675378" cy="641979"/>
          </a:xfrm>
        </p:grpSpPr>
        <p:pic>
          <p:nvPicPr>
            <p:cNvPr id="2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8DC2ACC9-5A9E-85F8-9FBB-EBFF5E8681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3CE903C-4A00-2574-282A-0F2E2CCCA54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3BFE42-5B3F-C7F5-2F5E-C501FD92CE8A}"/>
              </a:ext>
            </a:extLst>
          </p:cNvPr>
          <p:cNvSpPr/>
          <p:nvPr/>
        </p:nvSpPr>
        <p:spPr>
          <a:xfrm>
            <a:off x="7554642" y="2472733"/>
            <a:ext cx="3497180" cy="27549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044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F33A8F6-CF5F-473C-A000-BDACEB319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1" y="1745927"/>
            <a:ext cx="6210624" cy="4685765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300276-D3C6-6681-815D-B9DBA512A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275" y="1745927"/>
            <a:ext cx="6231624" cy="4707629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10856120" y="5804487"/>
            <a:ext cx="779939" cy="551610"/>
            <a:chOff x="1854766" y="5718611"/>
            <a:chExt cx="779939" cy="551610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B879BD-BB92-A692-4D59-3FFF5E4B9CEE}"/>
              </a:ext>
            </a:extLst>
          </p:cNvPr>
          <p:cNvSpPr/>
          <p:nvPr/>
        </p:nvSpPr>
        <p:spPr>
          <a:xfrm>
            <a:off x="7661296" y="2472267"/>
            <a:ext cx="2813305" cy="2348088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5B07C8-F2DB-65EE-7479-3FC4518B7F47}"/>
              </a:ext>
            </a:extLst>
          </p:cNvPr>
          <p:cNvGrpSpPr/>
          <p:nvPr/>
        </p:nvGrpSpPr>
        <p:grpSpPr>
          <a:xfrm>
            <a:off x="4501740" y="5748042"/>
            <a:ext cx="737355" cy="587472"/>
            <a:chOff x="2397912" y="5718611"/>
            <a:chExt cx="737355" cy="587472"/>
          </a:xfrm>
        </p:grpSpPr>
        <p:pic>
          <p:nvPicPr>
            <p:cNvPr id="20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650086-91C6-1B00-D93D-FDBC7EFF5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253506-F5AF-3372-1D49-6035DDA0DF5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1383891-6059-D180-48D4-9EEDF6A2446B}"/>
              </a:ext>
            </a:extLst>
          </p:cNvPr>
          <p:cNvGrpSpPr/>
          <p:nvPr/>
        </p:nvGrpSpPr>
        <p:grpSpPr>
          <a:xfrm>
            <a:off x="3642520" y="2395243"/>
            <a:ext cx="779939" cy="551610"/>
            <a:chOff x="1854766" y="5718611"/>
            <a:chExt cx="779939" cy="551610"/>
          </a:xfrm>
        </p:grpSpPr>
        <p:pic>
          <p:nvPicPr>
            <p:cNvPr id="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DE48D506-2A3A-8A14-BF7C-A2C476821F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6A8DF5E-A0F5-D4A9-99B5-A76DD863FCA3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81DB6F5-BF0F-9281-9988-006C30490700}"/>
              </a:ext>
            </a:extLst>
          </p:cNvPr>
          <p:cNvGrpSpPr/>
          <p:nvPr/>
        </p:nvGrpSpPr>
        <p:grpSpPr>
          <a:xfrm>
            <a:off x="10336831" y="2937109"/>
            <a:ext cx="779939" cy="551610"/>
            <a:chOff x="1854766" y="5718611"/>
            <a:chExt cx="779939" cy="551610"/>
          </a:xfrm>
        </p:grpSpPr>
        <p:pic>
          <p:nvPicPr>
            <p:cNvPr id="15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F89052-B0C1-507D-CE23-858E853C75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BC87F3B-2D4A-E1F5-BBE5-CBF1F3CD82F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568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8675" y="135493"/>
            <a:ext cx="218842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spc="600">
                <a:solidFill>
                  <a:schemeClr val="bg1"/>
                </a:solidFill>
              </a:rPr>
              <a:t>변경 이력 관리</a:t>
            </a:r>
          </a:p>
        </p:txBody>
      </p:sp>
      <p:graphicFrame>
        <p:nvGraphicFramePr>
          <p:cNvPr id="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394253"/>
              </p:ext>
            </p:extLst>
          </p:nvPr>
        </p:nvGraphicFramePr>
        <p:xfrm>
          <a:off x="742950" y="1070592"/>
          <a:ext cx="11132123" cy="50096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1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0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60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0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9431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/>
                        <a:t>No.</a:t>
                      </a:r>
                      <a:endParaRPr lang="ko-KR" altLang="en-US" sz="1400" dirty="0"/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변경 내역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작성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검토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3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1</a:t>
                      </a: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1" dirty="0"/>
                        <a:t>초안 작성</a:t>
                      </a:r>
                      <a:r>
                        <a:rPr lang="en-US" altLang="ko-KR" sz="1200" b="1" dirty="0"/>
                        <a:t>(ver</a:t>
                      </a:r>
                      <a:r>
                        <a:rPr lang="en-US" altLang="ko-KR" sz="1200" b="1" baseline="0" dirty="0"/>
                        <a:t>0.1)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2022.10.26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</a:pPr>
                      <a:r>
                        <a:rPr lang="ko-KR" altLang="en-US" sz="1200" b="1" dirty="0" err="1"/>
                        <a:t>고내리</a:t>
                      </a:r>
                      <a:endParaRPr lang="en-US" altLang="ko-KR" sz="1200" b="1" dirty="0" err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2022.10.27</a:t>
                      </a: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이진영 강사</a:t>
                      </a:r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2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1" dirty="0"/>
                        <a:t>DB </a:t>
                      </a:r>
                      <a:r>
                        <a:rPr lang="ko-KR" altLang="en-US" sz="1200" b="1" dirty="0"/>
                        <a:t>테이블 구조 추가</a:t>
                      </a:r>
                      <a:r>
                        <a:rPr lang="en-US" altLang="ko-KR" sz="1200" b="1" dirty="0"/>
                        <a:t>(ver0.2)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2022.10.27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</a:pPr>
                      <a:r>
                        <a:rPr lang="ko-KR" altLang="en-US" sz="1200" b="1" dirty="0" err="1"/>
                        <a:t>고내리</a:t>
                      </a:r>
                      <a:endParaRPr lang="en-US" altLang="ko-KR" sz="1200" b="1" dirty="0" err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2022.10.28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이진영 강사</a:t>
                      </a:r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3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1" dirty="0"/>
                        <a:t>최종확인</a:t>
                      </a:r>
                      <a:r>
                        <a:rPr lang="en-US" altLang="ko-KR" sz="1200" b="1" dirty="0"/>
                        <a:t>(ver1.0)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2022.10.28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/>
                        <a:t>고내리</a:t>
                      </a: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2022.10.28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이진영 강사</a:t>
                      </a:r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4</a:t>
                      </a: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5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6</a:t>
                      </a: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4155B620-47F5-9A44-BB25-4FDF604DD03B}"/>
              </a:ext>
            </a:extLst>
          </p:cNvPr>
          <p:cNvSpPr/>
          <p:nvPr/>
        </p:nvSpPr>
        <p:spPr>
          <a:xfrm>
            <a:off x="441713" y="273925"/>
            <a:ext cx="2843809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05200" y="345933"/>
            <a:ext cx="2766830" cy="3600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800" dirty="0">
                <a:solidFill>
                  <a:schemeClr val="bg1"/>
                </a:solidFill>
                <a:latin typeface="+mn-ea"/>
                <a:ea typeface="+mn-ea"/>
              </a:rPr>
              <a:t>변경 이력</a:t>
            </a:r>
            <a:endParaRPr lang="ko-KR" altLang="en-US" sz="2800" spc="-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AAF135A-A71D-B846-A54A-8CC21F2E1779}"/>
              </a:ext>
            </a:extLst>
          </p:cNvPr>
          <p:cNvGrpSpPr/>
          <p:nvPr/>
        </p:nvGrpSpPr>
        <p:grpSpPr>
          <a:xfrm>
            <a:off x="248194" y="773843"/>
            <a:ext cx="11730446" cy="5396200"/>
            <a:chOff x="1579402" y="773843"/>
            <a:chExt cx="9337980" cy="5396200"/>
          </a:xfrm>
        </p:grpSpPr>
        <p:cxnSp>
          <p:nvCxnSpPr>
            <p:cNvPr id="11" name="Straight Connector 62">
              <a:extLst>
                <a:ext uri="{FF2B5EF4-FFF2-40B4-BE49-F238E27FC236}">
                  <a16:creationId xmlns:a16="http://schemas.microsoft.com/office/drawing/2014/main" id="{F638D303-64E0-AA43-86ED-58E8FC9D952C}"/>
                </a:ext>
              </a:extLst>
            </p:cNvPr>
            <p:cNvCxnSpPr/>
            <p:nvPr/>
          </p:nvCxnSpPr>
          <p:spPr>
            <a:xfrm>
              <a:off x="1579402" y="773843"/>
              <a:ext cx="9337980" cy="0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62">
              <a:extLst>
                <a:ext uri="{FF2B5EF4-FFF2-40B4-BE49-F238E27FC236}">
                  <a16:creationId xmlns:a16="http://schemas.microsoft.com/office/drawing/2014/main" id="{204EB197-33AD-2C45-BC89-E8A7A6D6B01E}"/>
                </a:ext>
              </a:extLst>
            </p:cNvPr>
            <p:cNvCxnSpPr/>
            <p:nvPr/>
          </p:nvCxnSpPr>
          <p:spPr>
            <a:xfrm>
              <a:off x="1579402" y="6170043"/>
              <a:ext cx="9337980" cy="0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2EC44B3-0D8D-6C2E-E30D-8373EA950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1" y="1745927"/>
            <a:ext cx="6231624" cy="4697686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8EAE4FA-9227-6124-1601-F7E72F5DD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25" y="1744059"/>
            <a:ext cx="6260674" cy="4709498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5B07C8-F2DB-65EE-7479-3FC4518B7F47}"/>
              </a:ext>
            </a:extLst>
          </p:cNvPr>
          <p:cNvGrpSpPr/>
          <p:nvPr/>
        </p:nvGrpSpPr>
        <p:grpSpPr>
          <a:xfrm>
            <a:off x="4501740" y="5748042"/>
            <a:ext cx="737355" cy="587472"/>
            <a:chOff x="2397912" y="5718611"/>
            <a:chExt cx="737355" cy="587472"/>
          </a:xfrm>
        </p:grpSpPr>
        <p:pic>
          <p:nvPicPr>
            <p:cNvPr id="20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650086-91C6-1B00-D93D-FDBC7EFF5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253506-F5AF-3372-1D49-6035DDA0DF5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5541CF-2034-CE7E-EDE9-971B20320174}"/>
              </a:ext>
            </a:extLst>
          </p:cNvPr>
          <p:cNvGrpSpPr/>
          <p:nvPr/>
        </p:nvGrpSpPr>
        <p:grpSpPr>
          <a:xfrm>
            <a:off x="10800939" y="5748042"/>
            <a:ext cx="737355" cy="587472"/>
            <a:chOff x="2397912" y="5718611"/>
            <a:chExt cx="737355" cy="587472"/>
          </a:xfrm>
        </p:grpSpPr>
        <p:pic>
          <p:nvPicPr>
            <p:cNvPr id="26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B2C64598-72C0-A382-4E06-B520B7DA29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E16A96-D2EF-E887-BC6F-C6E146D19EEC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8557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6C7C2E-1E5A-7915-ABA6-46D0FD6D7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2" y="1744060"/>
            <a:ext cx="6231624" cy="4715608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136" y="1744060"/>
            <a:ext cx="6283762" cy="4716839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5B07C8-F2DB-65EE-7479-3FC4518B7F47}"/>
              </a:ext>
            </a:extLst>
          </p:cNvPr>
          <p:cNvGrpSpPr/>
          <p:nvPr/>
        </p:nvGrpSpPr>
        <p:grpSpPr>
          <a:xfrm>
            <a:off x="4501740" y="5748042"/>
            <a:ext cx="737355" cy="587472"/>
            <a:chOff x="2397912" y="5718611"/>
            <a:chExt cx="737355" cy="587472"/>
          </a:xfrm>
        </p:grpSpPr>
        <p:pic>
          <p:nvPicPr>
            <p:cNvPr id="20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650086-91C6-1B00-D93D-FDBC7EFF5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253506-F5AF-3372-1D49-6035DDA0DF5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5541CF-2034-CE7E-EDE9-971B20320174}"/>
              </a:ext>
            </a:extLst>
          </p:cNvPr>
          <p:cNvGrpSpPr/>
          <p:nvPr/>
        </p:nvGrpSpPr>
        <p:grpSpPr>
          <a:xfrm>
            <a:off x="10800939" y="5748042"/>
            <a:ext cx="737355" cy="587472"/>
            <a:chOff x="2397912" y="5718611"/>
            <a:chExt cx="737355" cy="587472"/>
          </a:xfrm>
        </p:grpSpPr>
        <p:pic>
          <p:nvPicPr>
            <p:cNvPr id="26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B2C64598-72C0-A382-4E06-B520B7DA29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E16A96-D2EF-E887-BC6F-C6E146D19EEC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7661296" y="2935782"/>
            <a:ext cx="2800767" cy="493218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C4AA31-AE8B-1B84-C4DB-2D68A446614E}"/>
              </a:ext>
            </a:extLst>
          </p:cNvPr>
          <p:cNvSpPr/>
          <p:nvPr/>
        </p:nvSpPr>
        <p:spPr>
          <a:xfrm>
            <a:off x="7661296" y="4837958"/>
            <a:ext cx="2142795" cy="83579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B8C1541-6BFC-09B1-296F-BD241117E71D}"/>
              </a:ext>
            </a:extLst>
          </p:cNvPr>
          <p:cNvGrpSpPr/>
          <p:nvPr/>
        </p:nvGrpSpPr>
        <p:grpSpPr>
          <a:xfrm>
            <a:off x="7742204" y="3349350"/>
            <a:ext cx="675378" cy="641979"/>
            <a:chOff x="1959327" y="5313425"/>
            <a:chExt cx="675378" cy="641979"/>
          </a:xfrm>
        </p:grpSpPr>
        <p:pic>
          <p:nvPicPr>
            <p:cNvPr id="13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5BF08D8-4BD3-8CDC-5133-17F07EDE6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425102E-68AE-8962-D4A9-4E6BD0BEFE3B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F270BC-24E5-3160-94CB-E880C6575F3B}"/>
              </a:ext>
            </a:extLst>
          </p:cNvPr>
          <p:cNvGrpSpPr/>
          <p:nvPr/>
        </p:nvGrpSpPr>
        <p:grpSpPr>
          <a:xfrm>
            <a:off x="8600635" y="5352767"/>
            <a:ext cx="675378" cy="641979"/>
            <a:chOff x="1959327" y="5313425"/>
            <a:chExt cx="675378" cy="641979"/>
          </a:xfrm>
        </p:grpSpPr>
        <p:pic>
          <p:nvPicPr>
            <p:cNvPr id="2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C10FB933-3251-9C21-3608-FF0D3F8A85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BE02E22-FB8F-4F91-807A-BC904AD8F2B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43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3" y="1744061"/>
            <a:ext cx="6268796" cy="4715608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763" y="1744061"/>
            <a:ext cx="6289135" cy="4726866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5B07C8-F2DB-65EE-7479-3FC4518B7F47}"/>
              </a:ext>
            </a:extLst>
          </p:cNvPr>
          <p:cNvGrpSpPr/>
          <p:nvPr/>
        </p:nvGrpSpPr>
        <p:grpSpPr>
          <a:xfrm>
            <a:off x="4501740" y="5748042"/>
            <a:ext cx="737355" cy="587472"/>
            <a:chOff x="2397912" y="5718611"/>
            <a:chExt cx="737355" cy="587472"/>
          </a:xfrm>
        </p:grpSpPr>
        <p:pic>
          <p:nvPicPr>
            <p:cNvPr id="20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650086-91C6-1B00-D93D-FDBC7EFF5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253506-F5AF-3372-1D49-6035DDA0DF5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A5B07C8-F2DB-65EE-7479-3FC4518B7F47}"/>
              </a:ext>
            </a:extLst>
          </p:cNvPr>
          <p:cNvGrpSpPr/>
          <p:nvPr/>
        </p:nvGrpSpPr>
        <p:grpSpPr>
          <a:xfrm>
            <a:off x="10811371" y="5748042"/>
            <a:ext cx="737355" cy="587472"/>
            <a:chOff x="2397912" y="5718611"/>
            <a:chExt cx="737355" cy="587472"/>
          </a:xfrm>
        </p:grpSpPr>
        <p:pic>
          <p:nvPicPr>
            <p:cNvPr id="29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650086-91C6-1B00-D93D-FDBC7EFF5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F253506-F5AF-3372-1D49-6035DDA0DF5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2486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3" y="1744061"/>
            <a:ext cx="6247379" cy="47156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704" y="1744061"/>
            <a:ext cx="6234194" cy="47156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5B07C8-F2DB-65EE-7479-3FC4518B7F47}"/>
              </a:ext>
            </a:extLst>
          </p:cNvPr>
          <p:cNvGrpSpPr/>
          <p:nvPr/>
        </p:nvGrpSpPr>
        <p:grpSpPr>
          <a:xfrm>
            <a:off x="4501740" y="5748042"/>
            <a:ext cx="737355" cy="587472"/>
            <a:chOff x="2397912" y="5718611"/>
            <a:chExt cx="737355" cy="587472"/>
          </a:xfrm>
        </p:grpSpPr>
        <p:pic>
          <p:nvPicPr>
            <p:cNvPr id="20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650086-91C6-1B00-D93D-FDBC7EFF5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253506-F5AF-3372-1D49-6035DDA0DF5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A5B07C8-F2DB-65EE-7479-3FC4518B7F47}"/>
              </a:ext>
            </a:extLst>
          </p:cNvPr>
          <p:cNvGrpSpPr/>
          <p:nvPr/>
        </p:nvGrpSpPr>
        <p:grpSpPr>
          <a:xfrm>
            <a:off x="10811371" y="5748042"/>
            <a:ext cx="737355" cy="587472"/>
            <a:chOff x="2397912" y="5718611"/>
            <a:chExt cx="737355" cy="587472"/>
          </a:xfrm>
        </p:grpSpPr>
        <p:pic>
          <p:nvPicPr>
            <p:cNvPr id="29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650086-91C6-1B00-D93D-FDBC7EFF5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F253506-F5AF-3372-1D49-6035DDA0DF5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104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DF0AC72-5F7D-C603-2BCE-E0E5F1E2B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62" y="1966912"/>
            <a:ext cx="5000625" cy="292417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1.5 CUDA / </a:t>
            </a:r>
            <a:r>
              <a:rPr lang="en-US" altLang="ko-KR" sz="35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Cudnn</a:t>
            </a:r>
            <a:endParaRPr lang="ko-KR" altLang="en-US" sz="2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NVIDIA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그래픽카드 드라이버 다운로드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https://www.nvidia.co.kr/Download/index.aspx?lang=kr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1670391" y="2641192"/>
            <a:ext cx="4039158" cy="167553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마우스포인터 이미지 - 게티이미지뱅크">
            <a:extLst>
              <a:ext uri="{FF2B5EF4-FFF2-40B4-BE49-F238E27FC236}">
                <a16:creationId xmlns:a16="http://schemas.microsoft.com/office/drawing/2014/main" id="{9EB0DBEA-2159-AA56-4E53-37E110165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1670391" y="4645796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337966-AE92-BFAC-2314-E004EE8630FA}"/>
              </a:ext>
            </a:extLst>
          </p:cNvPr>
          <p:cNvSpPr txBox="1"/>
          <p:nvPr/>
        </p:nvSpPr>
        <p:spPr>
          <a:xfrm>
            <a:off x="1013615" y="5380683"/>
            <a:ext cx="10445567" cy="76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컴퓨터에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NVIDIA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그래픽카드를 새로 장착한 경우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컴퓨터가 정상인식을 하도록 해당하는 모델을 선택하여 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그래픽카드 드라이버를 다운로드 받아서 설치해야 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7BDD2D-89B8-4F56-BC6E-F8AE28C2AD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0310" y="3052762"/>
            <a:ext cx="3657600" cy="183832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2" descr="마우스포인터 이미지 - 게티이미지뱅크">
            <a:extLst>
              <a:ext uri="{FF2B5EF4-FFF2-40B4-BE49-F238E27FC236}">
                <a16:creationId xmlns:a16="http://schemas.microsoft.com/office/drawing/2014/main" id="{BB46CC4C-A5D1-A90A-1C04-3006F97CB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7224524" y="4645796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077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510" y="2049857"/>
            <a:ext cx="6517865" cy="440914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1.5 CUDA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ver11.8 </a:t>
            </a:r>
            <a:r>
              <a:rPr lang="en-US" altLang="ko-KR" sz="2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en-US" altLang="ko-KR" sz="28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Cudnn</a:t>
            </a:r>
            <a:endParaRPr lang="ko-KR" altLang="en-US" sz="2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https://developer.nvidia.com/cuda-downloads?target_os=Windows&amp;target_arch=x86_64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7099EF-85C3-161F-7574-F2C2EE688B2A}"/>
              </a:ext>
            </a:extLst>
          </p:cNvPr>
          <p:cNvSpPr/>
          <p:nvPr/>
        </p:nvSpPr>
        <p:spPr>
          <a:xfrm>
            <a:off x="7944465" y="5269782"/>
            <a:ext cx="1407809" cy="41158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4613833" y="3340512"/>
            <a:ext cx="1710154" cy="133032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 descr="마우스포인터 이미지 - 게티이미지뱅크">
            <a:extLst>
              <a:ext uri="{FF2B5EF4-FFF2-40B4-BE49-F238E27FC236}">
                <a16:creationId xmlns:a16="http://schemas.microsoft.com/office/drawing/2014/main" id="{9EB0DBEA-2159-AA56-4E53-37E110165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8896351" y="5317406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마우스포인터 이미지 - 게티이미지뱅크">
            <a:extLst>
              <a:ext uri="{FF2B5EF4-FFF2-40B4-BE49-F238E27FC236}">
                <a16:creationId xmlns:a16="http://schemas.microsoft.com/office/drawing/2014/main" id="{9EB0DBEA-2159-AA56-4E53-37E110165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6064398" y="4336030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4F7C5A-CBF3-F47E-151D-18F457CDEB87}"/>
              </a:ext>
            </a:extLst>
          </p:cNvPr>
          <p:cNvSpPr txBox="1"/>
          <p:nvPr/>
        </p:nvSpPr>
        <p:spPr>
          <a:xfrm>
            <a:off x="732818" y="1588800"/>
            <a:ext cx="8744557" cy="397738"/>
          </a:xfrm>
          <a:prstGeom prst="rect">
            <a:avLst/>
          </a:prstGeom>
          <a:solidFill>
            <a:srgbClr val="FFDC17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Environment/cuda_11.8.0_windows_network.exe</a:t>
            </a:r>
          </a:p>
        </p:txBody>
      </p:sp>
    </p:spTree>
    <p:extLst>
      <p:ext uri="{BB962C8B-B14F-4D97-AF65-F5344CB8AC3E}">
        <p14:creationId xmlns:p14="http://schemas.microsoft.com/office/powerpoint/2010/main" val="747382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81307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1.5 CUDA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ver11.8 </a:t>
            </a:r>
            <a:r>
              <a:rPr lang="en-US" altLang="ko-KR" sz="2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en-US" altLang="ko-KR" sz="28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Cudnn</a:t>
            </a:r>
            <a:endParaRPr lang="ko-KR" altLang="en-US" sz="2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CUDA ver11.8 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-1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99" y="1714893"/>
            <a:ext cx="3924300" cy="17716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1263982" y="3073936"/>
            <a:ext cx="979509" cy="35877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1799095" y="3156028"/>
            <a:ext cx="675378" cy="641979"/>
            <a:chOff x="1959327" y="5313425"/>
            <a:chExt cx="675378" cy="641979"/>
          </a:xfrm>
        </p:grpSpPr>
        <p:pic>
          <p:nvPicPr>
            <p:cNvPr id="16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040" y="2560910"/>
            <a:ext cx="5057820" cy="378059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5093433" y="5989620"/>
            <a:ext cx="1617683" cy="26715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6157184" y="6008672"/>
            <a:ext cx="675378" cy="641979"/>
            <a:chOff x="1959327" y="5313425"/>
            <a:chExt cx="675378" cy="641979"/>
          </a:xfrm>
        </p:grpSpPr>
        <p:pic>
          <p:nvPicPr>
            <p:cNvPr id="23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769" y="1714893"/>
            <a:ext cx="5057820" cy="378059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9863847" y="5144884"/>
            <a:ext cx="864792" cy="26715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10174707" y="5163936"/>
            <a:ext cx="675378" cy="641979"/>
            <a:chOff x="1959327" y="5313425"/>
            <a:chExt cx="675378" cy="641979"/>
          </a:xfrm>
        </p:grpSpPr>
        <p:pic>
          <p:nvPicPr>
            <p:cNvPr id="2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778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73" y="2151734"/>
            <a:ext cx="5035487" cy="376389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570" y="1717354"/>
            <a:ext cx="4337155" cy="324191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852402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1.5 CUDA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ver11.8 </a:t>
            </a:r>
            <a:r>
              <a:rPr lang="en-US" altLang="ko-KR" sz="2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en-US" altLang="ko-KR" sz="28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Cudnn</a:t>
            </a:r>
            <a:endParaRPr lang="ko-KR" altLang="en-US" sz="2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CUDA ver11.8 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-2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1724419" y="3830895"/>
            <a:ext cx="2876762" cy="24406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1802243" y="3848054"/>
            <a:ext cx="675378" cy="641979"/>
            <a:chOff x="1959327" y="5313425"/>
            <a:chExt cx="675378" cy="641979"/>
          </a:xfrm>
        </p:grpSpPr>
        <p:pic>
          <p:nvPicPr>
            <p:cNvPr id="16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3560324" y="5563649"/>
            <a:ext cx="813493" cy="26715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3871184" y="5582701"/>
            <a:ext cx="675378" cy="641979"/>
            <a:chOff x="1959327" y="5313425"/>
            <a:chExt cx="675378" cy="641979"/>
          </a:xfrm>
        </p:grpSpPr>
        <p:pic>
          <p:nvPicPr>
            <p:cNvPr id="2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277" y="2485965"/>
            <a:ext cx="4337155" cy="32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99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53" y="1719836"/>
            <a:ext cx="5657850" cy="42291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447737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1.5 CUDA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ver11.8 </a:t>
            </a:r>
            <a:r>
              <a:rPr lang="en-US" altLang="ko-KR" sz="2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en-US" altLang="ko-KR" sz="28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Cudnn</a:t>
            </a:r>
            <a:endParaRPr lang="ko-KR" altLang="en-US" sz="2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CUDA ver11.8 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-3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4966571" y="5576208"/>
            <a:ext cx="920501" cy="26715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5452535" y="5595260"/>
            <a:ext cx="675378" cy="641979"/>
            <a:chOff x="1959327" y="5313425"/>
            <a:chExt cx="675378" cy="641979"/>
          </a:xfrm>
        </p:grpSpPr>
        <p:pic>
          <p:nvPicPr>
            <p:cNvPr id="2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985" y="1719836"/>
            <a:ext cx="5657850" cy="42291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10851241" y="5576208"/>
            <a:ext cx="920501" cy="26715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11337205" y="5595260"/>
            <a:ext cx="675378" cy="641979"/>
            <a:chOff x="1959327" y="5313425"/>
            <a:chExt cx="675378" cy="641979"/>
          </a:xfrm>
        </p:grpSpPr>
        <p:pic>
          <p:nvPicPr>
            <p:cNvPr id="23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6698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9E2CC14-0479-DE9E-AA5B-CE06AA1E1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2148177"/>
            <a:ext cx="7239000" cy="404812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1.5 </a:t>
            </a:r>
            <a:r>
              <a:rPr lang="en-US" altLang="ko-KR" sz="2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CUDA / </a:t>
            </a:r>
            <a:r>
              <a:rPr lang="en-US" altLang="ko-KR" sz="35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Cudnn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ver8.5.0</a:t>
            </a:r>
            <a:endParaRPr lang="ko-KR" altLang="en-US" sz="2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https://developer.nvidia.com/rdp/cudnn-archive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2517422" y="3227622"/>
            <a:ext cx="7141633" cy="53918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마우스포인터 이미지 - 게티이미지뱅크">
            <a:extLst>
              <a:ext uri="{FF2B5EF4-FFF2-40B4-BE49-F238E27FC236}">
                <a16:creationId xmlns:a16="http://schemas.microsoft.com/office/drawing/2014/main" id="{9EB0DBEA-2159-AA56-4E53-37E110165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6662709" y="3400389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4F7C5A-CBF3-F47E-151D-18F457CDEB87}"/>
              </a:ext>
            </a:extLst>
          </p:cNvPr>
          <p:cNvSpPr txBox="1"/>
          <p:nvPr/>
        </p:nvSpPr>
        <p:spPr>
          <a:xfrm>
            <a:off x="732818" y="1611950"/>
            <a:ext cx="8982682" cy="397738"/>
          </a:xfrm>
          <a:prstGeom prst="rect">
            <a:avLst/>
          </a:prstGeom>
          <a:solidFill>
            <a:srgbClr val="FFDC17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Environment/cudnn-windows-x86_64-8.5.0.96_cuda11-archive.zip</a:t>
            </a:r>
          </a:p>
        </p:txBody>
      </p:sp>
    </p:spTree>
    <p:extLst>
      <p:ext uri="{BB962C8B-B14F-4D97-AF65-F5344CB8AC3E}">
        <p14:creationId xmlns:p14="http://schemas.microsoft.com/office/powerpoint/2010/main" val="1775863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 도형 7">
            <a:extLst>
              <a:ext uri="{FF2B5EF4-FFF2-40B4-BE49-F238E27FC236}">
                <a16:creationId xmlns:a16="http://schemas.microsoft.com/office/drawing/2014/main" id="{308D9C9D-ABA9-8773-75E8-8339732BE66E}"/>
              </a:ext>
            </a:extLst>
          </p:cNvPr>
          <p:cNvSpPr/>
          <p:nvPr/>
        </p:nvSpPr>
        <p:spPr>
          <a:xfrm rot="5400000">
            <a:off x="390227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9" name="L 도형 8">
            <a:extLst>
              <a:ext uri="{FF2B5EF4-FFF2-40B4-BE49-F238E27FC236}">
                <a16:creationId xmlns:a16="http://schemas.microsoft.com/office/drawing/2014/main" id="{0A4E36DE-63D4-AFF7-C54E-B0CC5E2D5904}"/>
              </a:ext>
            </a:extLst>
          </p:cNvPr>
          <p:cNvSpPr/>
          <p:nvPr/>
        </p:nvSpPr>
        <p:spPr>
          <a:xfrm rot="10800000">
            <a:off x="11388959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1" name="L 도형 10">
            <a:extLst>
              <a:ext uri="{FF2B5EF4-FFF2-40B4-BE49-F238E27FC236}">
                <a16:creationId xmlns:a16="http://schemas.microsoft.com/office/drawing/2014/main" id="{987E792D-7301-C3E0-57A5-C15D0CA18354}"/>
              </a:ext>
            </a:extLst>
          </p:cNvPr>
          <p:cNvSpPr/>
          <p:nvPr/>
        </p:nvSpPr>
        <p:spPr>
          <a:xfrm rot="16200000">
            <a:off x="11388959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L 도형 11">
            <a:extLst>
              <a:ext uri="{FF2B5EF4-FFF2-40B4-BE49-F238E27FC236}">
                <a16:creationId xmlns:a16="http://schemas.microsoft.com/office/drawing/2014/main" id="{B3DA1DF1-2EAB-416F-74F9-166A005123B8}"/>
              </a:ext>
            </a:extLst>
          </p:cNvPr>
          <p:cNvSpPr/>
          <p:nvPr/>
        </p:nvSpPr>
        <p:spPr>
          <a:xfrm>
            <a:off x="390227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10E0E-0F9D-DC5F-F038-3068A1A3992B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569240A-4829-8241-EC39-C798FC2B340A}"/>
              </a:ext>
            </a:extLst>
          </p:cNvPr>
          <p:cNvCxnSpPr>
            <a:cxnSpLocks/>
          </p:cNvCxnSpPr>
          <p:nvPr/>
        </p:nvCxnSpPr>
        <p:spPr>
          <a:xfrm flipV="1">
            <a:off x="6603040" y="0"/>
            <a:ext cx="0" cy="6858000"/>
          </a:xfrm>
          <a:prstGeom prst="line">
            <a:avLst/>
          </a:prstGeom>
          <a:ln w="12700"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1D81FF2-4033-6117-0FAA-8B865EF6CB92}"/>
              </a:ext>
            </a:extLst>
          </p:cNvPr>
          <p:cNvGrpSpPr/>
          <p:nvPr/>
        </p:nvGrpSpPr>
        <p:grpSpPr>
          <a:xfrm>
            <a:off x="0" y="2512616"/>
            <a:ext cx="12192000" cy="783748"/>
            <a:chOff x="76760" y="1220379"/>
            <a:chExt cx="12192000" cy="783748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1BE690CD-5B38-8930-FDBA-02AF4566A9AB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" y="1612253"/>
              <a:ext cx="12192000" cy="0"/>
            </a:xfrm>
            <a:prstGeom prst="line">
              <a:avLst/>
            </a:prstGeom>
            <a:ln w="12700">
              <a:solidFill>
                <a:srgbClr val="5F2D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F8F519A-DCE2-B9D6-0C75-9091BDE229FE}"/>
                </a:ext>
              </a:extLst>
            </p:cNvPr>
            <p:cNvGrpSpPr/>
            <p:nvPr/>
          </p:nvGrpSpPr>
          <p:grpSpPr>
            <a:xfrm>
              <a:off x="6301170" y="1220379"/>
              <a:ext cx="783748" cy="783748"/>
              <a:chOff x="6301170" y="1220379"/>
              <a:chExt cx="783748" cy="78374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89A97A0F-CDCE-5214-201A-CD9F15DE7327}"/>
                  </a:ext>
                </a:extLst>
              </p:cNvPr>
              <p:cNvSpPr/>
              <p:nvPr/>
            </p:nvSpPr>
            <p:spPr>
              <a:xfrm>
                <a:off x="6301170" y="1220379"/>
                <a:ext cx="783748" cy="783748"/>
              </a:xfrm>
              <a:prstGeom prst="ellipse">
                <a:avLst/>
              </a:prstGeom>
              <a:solidFill>
                <a:srgbClr val="FFDC1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368372DA-1A42-BA95-055D-5E4A07FDF6D9}"/>
                  </a:ext>
                </a:extLst>
              </p:cNvPr>
              <p:cNvSpPr/>
              <p:nvPr/>
            </p:nvSpPr>
            <p:spPr>
              <a:xfrm>
                <a:off x="6421772" y="1340981"/>
                <a:ext cx="542544" cy="542544"/>
              </a:xfrm>
              <a:prstGeom prst="ellipse">
                <a:avLst/>
              </a:prstGeom>
              <a:solidFill>
                <a:srgbClr val="FFDC17"/>
              </a:solidFill>
              <a:ln w="12700">
                <a:solidFill>
                  <a:srgbClr val="5F2D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5517B5C-7856-0832-8C5A-6EF2D8DE044D}"/>
              </a:ext>
            </a:extLst>
          </p:cNvPr>
          <p:cNvGrpSpPr/>
          <p:nvPr/>
        </p:nvGrpSpPr>
        <p:grpSpPr>
          <a:xfrm>
            <a:off x="3589502" y="610494"/>
            <a:ext cx="7781487" cy="5473404"/>
            <a:chOff x="3364142" y="856101"/>
            <a:chExt cx="7781487" cy="54734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013B5E-9BE9-BF44-9E41-43B6F3F7B0FE}"/>
                </a:ext>
              </a:extLst>
            </p:cNvPr>
            <p:cNvSpPr txBox="1"/>
            <p:nvPr/>
          </p:nvSpPr>
          <p:spPr>
            <a:xfrm>
              <a:off x="3364142" y="856101"/>
              <a:ext cx="2289759" cy="50481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lang="ko-KR" altLang="en-US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프로그램 설치</a:t>
              </a:r>
              <a:r>
                <a:rPr lang="en-US" altLang="ko-KR" b="1" dirty="0">
                  <a:solidFill>
                    <a:srgbClr val="FFDC17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..</a:t>
              </a:r>
            </a:p>
            <a:p>
              <a:pPr marL="342900" indent="-342900" algn="r">
                <a:lnSpc>
                  <a:spcPct val="150000"/>
                </a:lnSpc>
                <a:buAutoNum type="arabicPeriod"/>
                <a:defRPr/>
              </a:pPr>
              <a:endParaRPr lang="en-US" altLang="ko-KR" sz="15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r">
                <a:lnSpc>
                  <a:spcPct val="150000"/>
                </a:lnSpc>
                <a:buAutoNum type="arabicPeriod"/>
                <a:defRPr/>
              </a:pPr>
              <a:endParaRPr lang="en-US" altLang="ko-KR" sz="15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r">
                <a:lnSpc>
                  <a:spcPct val="150000"/>
                </a:lnSpc>
                <a:buAutoNum type="arabicPeriod"/>
                <a:defRPr/>
              </a:pPr>
              <a:endParaRPr lang="en-US" altLang="ko-KR" sz="15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r">
                <a:lnSpc>
                  <a:spcPct val="150000"/>
                </a:lnSpc>
                <a:buAutoNum type="arabicPeriod"/>
                <a:defRPr/>
              </a:pPr>
              <a:endParaRPr lang="en-US" altLang="ko-KR" sz="15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r">
                <a:lnSpc>
                  <a:spcPct val="150000"/>
                </a:lnSpc>
                <a:buAutoNum type="arabicPeriod"/>
                <a:defRPr/>
              </a:pPr>
              <a:endParaRPr lang="en-US" altLang="ko-KR" sz="9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>
                <a:lnSpc>
                  <a:spcPct val="150000"/>
                </a:lnSpc>
                <a:defRPr/>
              </a:pPr>
              <a:r>
                <a:rPr lang="ko-KR" altLang="en-US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 환경설정</a:t>
              </a:r>
              <a:r>
                <a:rPr lang="en-US" altLang="ko-KR" b="1" dirty="0">
                  <a:solidFill>
                    <a:srgbClr val="FFDC17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..</a:t>
              </a:r>
              <a:endParaRPr lang="en-US" altLang="ko-KR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r">
                <a:lnSpc>
                  <a:spcPct val="150000"/>
                </a:lnSpc>
                <a:buFont typeface="+mj-lt"/>
                <a:buAutoNum type="arabicPeriod"/>
                <a:defRPr/>
              </a:pPr>
              <a:endParaRPr lang="en-US" altLang="ko-KR" sz="15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r">
                <a:lnSpc>
                  <a:spcPct val="150000"/>
                </a:lnSpc>
                <a:buFont typeface="+mj-lt"/>
                <a:buAutoNum type="arabicPeriod"/>
                <a:defRPr/>
              </a:pPr>
              <a:endParaRPr lang="en-US" altLang="ko-KR" sz="15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r">
                <a:lnSpc>
                  <a:spcPct val="150000"/>
                </a:lnSpc>
                <a:buFont typeface="+mj-lt"/>
                <a:buAutoNum type="arabicPeriod"/>
                <a:defRPr/>
              </a:pPr>
              <a:endParaRPr lang="en-US" altLang="ko-KR" sz="15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r">
                <a:lnSpc>
                  <a:spcPct val="150000"/>
                </a:lnSpc>
                <a:buFont typeface="+mj-lt"/>
                <a:buAutoNum type="arabicPeriod"/>
                <a:defRPr/>
              </a:pPr>
              <a:endParaRPr lang="en-US" altLang="ko-KR" sz="9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>
                <a:lnSpc>
                  <a:spcPct val="150000"/>
                </a:lnSpc>
                <a:defRPr/>
              </a:pPr>
              <a:r>
                <a:rPr lang="ko-KR" altLang="en-US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프로젝트 구조</a:t>
              </a:r>
              <a:r>
                <a:rPr lang="en-US" altLang="ko-KR" b="1" dirty="0">
                  <a:solidFill>
                    <a:srgbClr val="FFDC17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..</a:t>
              </a:r>
            </a:p>
            <a:p>
              <a:pPr algn="r">
                <a:lnSpc>
                  <a:spcPct val="150000"/>
                </a:lnSpc>
                <a:defRPr/>
              </a:pPr>
              <a:endParaRPr lang="en-US" altLang="ko-KR" sz="15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>
                <a:lnSpc>
                  <a:spcPct val="150000"/>
                </a:lnSpc>
                <a:defRPr/>
              </a:pPr>
              <a:endParaRPr lang="en-US" altLang="ko-KR" sz="9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>
                <a:lnSpc>
                  <a:spcPct val="150000"/>
                </a:lnSpc>
                <a:defRPr/>
              </a:pPr>
              <a:r>
                <a:rPr lang="ko-KR" altLang="en-US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실행</a:t>
              </a:r>
              <a:r>
                <a:rPr lang="en-US" altLang="ko-KR" b="1" dirty="0">
                  <a:solidFill>
                    <a:srgbClr val="FFDC17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..</a:t>
              </a:r>
              <a:endParaRPr lang="en-US" altLang="ko-KR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73F457-5276-164E-3118-A98D2371202A}"/>
                </a:ext>
              </a:extLst>
            </p:cNvPr>
            <p:cNvSpPr txBox="1"/>
            <p:nvPr/>
          </p:nvSpPr>
          <p:spPr>
            <a:xfrm>
              <a:off x="6688784" y="859931"/>
              <a:ext cx="3772507" cy="5469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1.1 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파이썬</a:t>
              </a: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1.2 Visual Studio Code</a:t>
              </a: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1.3 Java JDK</a:t>
              </a: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1.4 MySQL</a:t>
              </a: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1.5 CUDA / </a:t>
              </a:r>
              <a:r>
                <a:rPr lang="en-US" altLang="ko-KR" sz="1600" b="1" dirty="0" err="1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Cudnn</a:t>
              </a: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endParaRPr lang="en-US" altLang="ko-KR" sz="9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2.1 VS Code 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확장프로그램</a:t>
              </a:r>
              <a:r>
                <a:rPr lang="en-US" altLang="ko-KR" sz="1600" b="1" dirty="0">
                  <a:solidFill>
                    <a:srgbClr val="FFDC17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…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2.2 Java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환경변수</a:t>
              </a: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2.3 MySQL 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환경변수</a:t>
              </a: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2.4 MySQL Data </a:t>
              </a:r>
              <a:r>
                <a:rPr lang="ko-KR" altLang="en-US" sz="1600" b="1" dirty="0" err="1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임포트</a:t>
              </a: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2.5 DB 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테이블 내용확인</a:t>
              </a: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endParaRPr lang="en-US" altLang="ko-KR" sz="9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3.1 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구조</a:t>
              </a: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</a:p>
            <a:p>
              <a:pPr lvl="1">
                <a:lnSpc>
                  <a:spcPct val="150000"/>
                </a:lnSpc>
                <a:defRPr/>
              </a:pPr>
              <a:endParaRPr lang="en-US" altLang="ko-KR" sz="9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4.1 VS Code 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인터프리터 선택</a:t>
              </a: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4.2 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실행 메뉴 확인</a:t>
              </a: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2D2ED2-A1BB-0954-E86D-72D74C5EE73A}"/>
                </a:ext>
              </a:extLst>
            </p:cNvPr>
            <p:cNvSpPr txBox="1"/>
            <p:nvPr/>
          </p:nvSpPr>
          <p:spPr>
            <a:xfrm>
              <a:off x="8196913" y="859931"/>
              <a:ext cx="2948716" cy="5469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  4p</a:t>
              </a: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  8p</a:t>
              </a: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12p</a:t>
              </a: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14p</a:t>
              </a: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24p</a:t>
              </a:r>
            </a:p>
            <a:p>
              <a:pPr lvl="1" algn="r">
                <a:lnSpc>
                  <a:spcPct val="150000"/>
                </a:lnSpc>
                <a:defRPr/>
              </a:pPr>
              <a:endParaRPr lang="en-US" altLang="ko-KR" sz="9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 ········  31p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        ········  34p</a:t>
              </a: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37p</a:t>
              </a: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38p</a:t>
              </a: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41p</a:t>
              </a:r>
            </a:p>
            <a:p>
              <a:pPr lvl="1" algn="r">
                <a:lnSpc>
                  <a:spcPct val="150000"/>
                </a:lnSpc>
                <a:defRPr/>
              </a:pPr>
              <a:endParaRPr lang="en-US" altLang="ko-KR" sz="9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45p</a:t>
              </a:r>
            </a:p>
            <a:p>
              <a:pPr lvl="1" algn="r">
                <a:lnSpc>
                  <a:spcPct val="150000"/>
                </a:lnSpc>
                <a:defRPr/>
              </a:pPr>
              <a:endParaRPr lang="en-US" altLang="ko-KR" sz="9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47p</a:t>
              </a: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48p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602888-D07A-A75C-CBD3-F2D203B7D715}"/>
              </a:ext>
            </a:extLst>
          </p:cNvPr>
          <p:cNvSpPr/>
          <p:nvPr/>
        </p:nvSpPr>
        <p:spPr>
          <a:xfrm>
            <a:off x="619679" y="2624859"/>
            <a:ext cx="2253343" cy="524080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12A51-4978-9A08-E8F8-0B212F189BC2}"/>
              </a:ext>
            </a:extLst>
          </p:cNvPr>
          <p:cNvSpPr txBox="1"/>
          <p:nvPr/>
        </p:nvSpPr>
        <p:spPr>
          <a:xfrm>
            <a:off x="546199" y="2532956"/>
            <a:ext cx="24003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rgbClr val="FFDC17"/>
                </a:solidFill>
                <a:latin typeface="Doppio One" panose="02010603030000020804" pitchFamily="2" charset="0"/>
                <a:ea typeface="나눔고딕" panose="020D0604000000000000" pitchFamily="50" charset="-127"/>
              </a:rPr>
              <a:t>Contents</a:t>
            </a:r>
            <a:endParaRPr lang="ko-KR" altLang="en-US" sz="4000" dirty="0">
              <a:solidFill>
                <a:srgbClr val="FFDC17"/>
              </a:solidFill>
              <a:latin typeface="Doppio One" panose="020106030300000208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792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BE724E67-7B85-39A5-EEEE-CA251F560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19" y="1311781"/>
            <a:ext cx="5162550" cy="1438275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1.5 </a:t>
            </a:r>
            <a:r>
              <a:rPr lang="en-US" altLang="ko-KR" sz="2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CUDA / </a:t>
            </a:r>
            <a:r>
              <a:rPr lang="en-US" altLang="ko-KR" sz="35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Cudnn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ver8.5.0</a:t>
            </a:r>
            <a:endParaRPr lang="ko-KR" altLang="en-US" sz="2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686A2F-2D58-B14A-3D20-F3930A634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168" y="2063037"/>
            <a:ext cx="4752975" cy="214312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2713903" y="2663290"/>
            <a:ext cx="1739948" cy="66762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7F4B5EB-587B-07B0-37F2-0C9AE80FC89C}"/>
              </a:ext>
            </a:extLst>
          </p:cNvPr>
          <p:cNvGrpSpPr/>
          <p:nvPr/>
        </p:nvGrpSpPr>
        <p:grpSpPr>
          <a:xfrm>
            <a:off x="3557050" y="3289188"/>
            <a:ext cx="675378" cy="641979"/>
            <a:chOff x="1959327" y="5313425"/>
            <a:chExt cx="675378" cy="641979"/>
          </a:xfrm>
        </p:grpSpPr>
        <p:pic>
          <p:nvPicPr>
            <p:cNvPr id="1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762396E-8CA8-810E-A15D-39A69A4AB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8E7875B-4FBE-722C-B01E-243ED80FB941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7B4654D-B01B-7FC3-536C-D4022617A412}"/>
              </a:ext>
            </a:extLst>
          </p:cNvPr>
          <p:cNvSpPr/>
          <p:nvPr/>
        </p:nvSpPr>
        <p:spPr>
          <a:xfrm>
            <a:off x="4282720" y="3693144"/>
            <a:ext cx="1116827" cy="236793"/>
          </a:xfrm>
          <a:prstGeom prst="roundRect">
            <a:avLst/>
          </a:prstGeom>
          <a:solidFill>
            <a:srgbClr val="FFDC17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복사 </a:t>
            </a:r>
            <a:r>
              <a:rPr lang="en-US" altLang="ko-KR" sz="1200" dirty="0" err="1">
                <a:solidFill>
                  <a:schemeClr val="tx1"/>
                </a:solidFill>
              </a:rPr>
              <a:t>Ctrl+C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56C7441-A40B-FE94-2C7D-BE9F651C5901}"/>
              </a:ext>
            </a:extLst>
          </p:cNvPr>
          <p:cNvGrpSpPr/>
          <p:nvPr/>
        </p:nvGrpSpPr>
        <p:grpSpPr>
          <a:xfrm>
            <a:off x="606421" y="1846683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3CE77F1D-D52D-7B43-8B9A-4B04951B4B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432B592-2B50-832B-BDD1-6911BB1FE1AD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3ADF356-A531-7408-E72C-3BC9AA8D9055}"/>
              </a:ext>
            </a:extLst>
          </p:cNvPr>
          <p:cNvSpPr/>
          <p:nvPr/>
        </p:nvSpPr>
        <p:spPr>
          <a:xfrm>
            <a:off x="1332091" y="2250639"/>
            <a:ext cx="1116827" cy="236793"/>
          </a:xfrm>
          <a:prstGeom prst="roundRect">
            <a:avLst/>
          </a:prstGeom>
          <a:solidFill>
            <a:srgbClr val="FFDC17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압축 풀기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18C858-38F8-22AE-C44E-1B053A69A692}"/>
              </a:ext>
            </a:extLst>
          </p:cNvPr>
          <p:cNvSpPr/>
          <p:nvPr/>
        </p:nvSpPr>
        <p:spPr>
          <a:xfrm>
            <a:off x="593358" y="1630360"/>
            <a:ext cx="3103785" cy="29126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770184-5633-350A-B353-222D50ACDE45}"/>
              </a:ext>
            </a:extLst>
          </p:cNvPr>
          <p:cNvSpPr txBox="1"/>
          <p:nvPr/>
        </p:nvSpPr>
        <p:spPr>
          <a:xfrm>
            <a:off x="445372" y="4719476"/>
            <a:ext cx="6725987" cy="1505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설치파일의 압축을 해제합니다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안에 폴더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개를 복사합니다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복사한 폴더를 아래의 경로에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붙여넣는다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C:\Program Files\NVIDIA GPU Computing Toolkit\CUDA\v11.8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2DAC69A-C26F-7B6D-E34C-2F7150F3A1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389"/>
          <a:stretch/>
        </p:blipFill>
        <p:spPr>
          <a:xfrm>
            <a:off x="7001396" y="2733640"/>
            <a:ext cx="4857750" cy="3694771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BEA85FD-0AF5-5B5B-A0C6-274F8064B1AC}"/>
              </a:ext>
            </a:extLst>
          </p:cNvPr>
          <p:cNvGrpSpPr/>
          <p:nvPr/>
        </p:nvGrpSpPr>
        <p:grpSpPr>
          <a:xfrm>
            <a:off x="8489541" y="3953428"/>
            <a:ext cx="779939" cy="551610"/>
            <a:chOff x="1854766" y="5718611"/>
            <a:chExt cx="779939" cy="551610"/>
          </a:xfrm>
        </p:grpSpPr>
        <p:pic>
          <p:nvPicPr>
            <p:cNvPr id="29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65C3010-7424-B2A5-5669-2F6458812B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53672CE-8713-4ECC-6110-F8472BF75B69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F139601-84D8-BDBB-F55F-20B8D9762959}"/>
              </a:ext>
            </a:extLst>
          </p:cNvPr>
          <p:cNvSpPr/>
          <p:nvPr/>
        </p:nvSpPr>
        <p:spPr>
          <a:xfrm>
            <a:off x="9306513" y="3952792"/>
            <a:ext cx="1559488" cy="236793"/>
          </a:xfrm>
          <a:prstGeom prst="roundRect">
            <a:avLst/>
          </a:prstGeom>
          <a:solidFill>
            <a:srgbClr val="FFDC17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붙여넣기 </a:t>
            </a:r>
            <a:r>
              <a:rPr lang="en-US" altLang="ko-KR" sz="1200" dirty="0" err="1">
                <a:solidFill>
                  <a:schemeClr val="tx1"/>
                </a:solidFill>
              </a:rPr>
              <a:t>Ctrl+V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191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11191"/>
          <a:stretch/>
        </p:blipFill>
        <p:spPr>
          <a:xfrm>
            <a:off x="4392382" y="1256251"/>
            <a:ext cx="3467100" cy="48047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6357429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2.1 VS Code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확장프로그램 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[1]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825547" y="362254"/>
            <a:ext cx="105028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환경설정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5041000" y="1998542"/>
            <a:ext cx="2748674" cy="405186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6457410" y="2143247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538566" y="1170478"/>
            <a:ext cx="4150827" cy="335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 프로그램 설치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python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python for VS Code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Python Extension Pack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Code Runner</a:t>
            </a: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 탭을 클릭한다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설치할 확장 프로그램을 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하나씩 검색하여 설치한다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3723" y="2877104"/>
            <a:ext cx="3067050" cy="7334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3723" y="3700285"/>
            <a:ext cx="3067050" cy="6953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3723" y="4485366"/>
            <a:ext cx="3067050" cy="7143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3723" y="5289497"/>
            <a:ext cx="3067050" cy="77152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10680974" y="2759250"/>
            <a:ext cx="558711" cy="339495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11146145" y="3318274"/>
            <a:ext cx="675378" cy="641979"/>
            <a:chOff x="1959327" y="5313425"/>
            <a:chExt cx="675378" cy="641979"/>
          </a:xfrm>
        </p:grpSpPr>
        <p:pic>
          <p:nvPicPr>
            <p:cNvPr id="3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11146145" y="4125670"/>
            <a:ext cx="675378" cy="641979"/>
            <a:chOff x="1959327" y="5313425"/>
            <a:chExt cx="675378" cy="641979"/>
          </a:xfrm>
        </p:grpSpPr>
        <p:pic>
          <p:nvPicPr>
            <p:cNvPr id="35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11146145" y="4936173"/>
            <a:ext cx="675378" cy="641979"/>
            <a:chOff x="1959327" y="5313425"/>
            <a:chExt cx="675378" cy="641979"/>
          </a:xfrm>
        </p:grpSpPr>
        <p:pic>
          <p:nvPicPr>
            <p:cNvPr id="3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5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11146145" y="5741989"/>
            <a:ext cx="675378" cy="641979"/>
            <a:chOff x="1959327" y="5313425"/>
            <a:chExt cx="675378" cy="641979"/>
          </a:xfrm>
        </p:grpSpPr>
        <p:pic>
          <p:nvPicPr>
            <p:cNvPr id="4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6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4347096" y="3802124"/>
            <a:ext cx="587354" cy="52121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4640793" y="3997406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1526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70" y="1659363"/>
            <a:ext cx="9201150" cy="43148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6494531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2.1 VS Code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확장프로그램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[2]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825547" y="362254"/>
            <a:ext cx="105028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환경설정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1165716" y="3858360"/>
            <a:ext cx="2925748" cy="68512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538566" y="1170478"/>
            <a:ext cx="44517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 프로그램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Code Runner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 변경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-1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6580827" y="3666991"/>
            <a:ext cx="452270" cy="38444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6749534" y="3739708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2934989" y="3897750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5530" y="3666991"/>
            <a:ext cx="2371725" cy="1590675"/>
          </a:xfrm>
          <a:prstGeom prst="rect">
            <a:avLst/>
          </a:prstGeom>
          <a:ln w="15875">
            <a:solidFill>
              <a:srgbClr val="FFDC17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6C32326-2F42-5793-927E-9735724FE3BC}"/>
              </a:ext>
            </a:extLst>
          </p:cNvPr>
          <p:cNvSpPr/>
          <p:nvPr/>
        </p:nvSpPr>
        <p:spPr>
          <a:xfrm>
            <a:off x="8735529" y="4412363"/>
            <a:ext cx="2371725" cy="39387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9610220" y="4462328"/>
            <a:ext cx="675378" cy="641979"/>
            <a:chOff x="1959327" y="5313425"/>
            <a:chExt cx="675378" cy="641979"/>
          </a:xfrm>
        </p:grpSpPr>
        <p:pic>
          <p:nvPicPr>
            <p:cNvPr id="4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949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8682"/>
          <a:stretch/>
        </p:blipFill>
        <p:spPr>
          <a:xfrm>
            <a:off x="1857377" y="1659363"/>
            <a:ext cx="8477250" cy="47317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617832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2.1 VS Code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확장프로그램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[3]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825547" y="362254"/>
            <a:ext cx="105028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환경설정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4298024" y="4062641"/>
            <a:ext cx="3630021" cy="68512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538566" y="1170478"/>
            <a:ext cx="44517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 프로그램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Code Runner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 변경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-2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4520600" y="4405205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3767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77" y="1411118"/>
            <a:ext cx="6677025" cy="2705100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804177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2.2 Java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[1]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825547" y="362254"/>
            <a:ext cx="105028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환경설정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325300" y="3681272"/>
            <a:ext cx="3361484" cy="51830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3831829" y="3257916"/>
            <a:ext cx="973631" cy="38444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9610220" y="4196859"/>
            <a:ext cx="675378" cy="641979"/>
            <a:chOff x="1959327" y="5313425"/>
            <a:chExt cx="675378" cy="641979"/>
          </a:xfrm>
        </p:grpSpPr>
        <p:pic>
          <p:nvPicPr>
            <p:cNvPr id="4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1816672" y="3783448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4377437" y="3303103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538566" y="4762687"/>
            <a:ext cx="57260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시작 옆의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환경 변수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검색합니다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환경 변수 편집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실행합니다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 변수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클릭합니다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182" y="1402010"/>
            <a:ext cx="4285126" cy="4768209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11086768" y="5239040"/>
            <a:ext cx="675378" cy="641979"/>
            <a:chOff x="1959327" y="5313425"/>
            <a:chExt cx="675378" cy="641979"/>
          </a:xfrm>
        </p:grpSpPr>
        <p:pic>
          <p:nvPicPr>
            <p:cNvPr id="25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1241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596" y="1410741"/>
            <a:ext cx="4963571" cy="47186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70" y="1414555"/>
            <a:ext cx="4324350" cy="47148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804177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2.2 Java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환경변수</a:t>
            </a:r>
            <a:r>
              <a:rPr lang="ko-KR" altLang="en-US" sz="4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[2]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825547" y="362254"/>
            <a:ext cx="105028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환경설정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1550246" y="2937756"/>
            <a:ext cx="3868064" cy="241538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4876337" y="2869305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3593670" y="3279474"/>
            <a:ext cx="856846" cy="36839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4106774" y="3291232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9774802" y="1834325"/>
            <a:ext cx="915739" cy="33621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10316655" y="1815939"/>
            <a:ext cx="675378" cy="641979"/>
            <a:chOff x="1959327" y="5313425"/>
            <a:chExt cx="675378" cy="641979"/>
          </a:xfrm>
        </p:grpSpPr>
        <p:pic>
          <p:nvPicPr>
            <p:cNvPr id="3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5990300" y="2947038"/>
            <a:ext cx="3698450" cy="24637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7755735" y="2908126"/>
            <a:ext cx="675378" cy="641979"/>
            <a:chOff x="1959327" y="5313425"/>
            <a:chExt cx="675378" cy="641979"/>
          </a:xfrm>
        </p:grpSpPr>
        <p:pic>
          <p:nvPicPr>
            <p:cNvPr id="4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9384832" y="5373837"/>
            <a:ext cx="779939" cy="551610"/>
            <a:chOff x="1854766" y="5718611"/>
            <a:chExt cx="779939" cy="551610"/>
          </a:xfrm>
        </p:grpSpPr>
        <p:pic>
          <p:nvPicPr>
            <p:cNvPr id="5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5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087276" y="2931628"/>
            <a:ext cx="1425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%</a:t>
            </a:r>
            <a:r>
              <a:rPr lang="en-US" altLang="ko-KR" sz="1100" dirty="0" err="1"/>
              <a:t>JAVA_HOME%bin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4157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95" y="1616305"/>
            <a:ext cx="4292186" cy="47270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198" y="1618843"/>
            <a:ext cx="4324350" cy="47148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804177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2.2 Java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환경변수</a:t>
            </a:r>
            <a:r>
              <a:rPr lang="ko-KR" altLang="en-US" sz="4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[3]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825547" y="362254"/>
            <a:ext cx="105028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환경설정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700384" y="4400142"/>
            <a:ext cx="3649371" cy="269141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마우스포인터 이미지 - 게티이미지뱅크">
            <a:extLst>
              <a:ext uri="{FF2B5EF4-FFF2-40B4-BE49-F238E27FC236}">
                <a16:creationId xmlns:a16="http://schemas.microsoft.com/office/drawing/2014/main" id="{6BE6B8BC-9682-726B-6F05-97C3761D0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750" b="83413" l="23798" r="78606"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  <a14:backgroundMark x1="36538" y1="18510" x2="41346" y2="26683"/>
                        <a14:backgroundMark x1="25721" y1="28846" x2="35817" y2="32933"/>
                        <a14:backgroundMark x1="24760" y1="45192" x2="34135" y2="42308"/>
                        <a14:backgroundMark x1="62500" y1="28846" x2="54808" y2="30769"/>
                        <a14:backgroundMark x1="51683" y1="17548" x2="47837" y2="25481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3783924" y="4348293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6011701" y="5352828"/>
            <a:ext cx="1451957" cy="35731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7039092" y="5389153"/>
            <a:ext cx="675378" cy="641979"/>
            <a:chOff x="1959327" y="5313425"/>
            <a:chExt cx="675378" cy="641979"/>
          </a:xfrm>
        </p:grpSpPr>
        <p:pic>
          <p:nvPicPr>
            <p:cNvPr id="4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77895" y="1139085"/>
            <a:ext cx="7887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JAVA_HOME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변수가 있는지 확인합니다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만약에 없다면 새로 만들기로 추가합니다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389" y="2362533"/>
            <a:ext cx="6219825" cy="157162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10591272" y="3520613"/>
            <a:ext cx="675378" cy="641979"/>
            <a:chOff x="1959327" y="5313425"/>
            <a:chExt cx="675378" cy="641979"/>
          </a:xfrm>
        </p:grpSpPr>
        <p:pic>
          <p:nvPicPr>
            <p:cNvPr id="3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8095906" y="5580130"/>
            <a:ext cx="779939" cy="551610"/>
            <a:chOff x="1854766" y="5718611"/>
            <a:chExt cx="779939" cy="551610"/>
          </a:xfrm>
        </p:grpSpPr>
        <p:pic>
          <p:nvPicPr>
            <p:cNvPr id="4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465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031" y="1410741"/>
            <a:ext cx="4963571" cy="47186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70" y="1414555"/>
            <a:ext cx="4324350" cy="47148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804177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2.3 MySQL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환경변수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825547" y="362254"/>
            <a:ext cx="105028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환경설정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1550246" y="2937756"/>
            <a:ext cx="3868064" cy="241538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4876337" y="2869305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3593670" y="3279474"/>
            <a:ext cx="856846" cy="36839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4106774" y="3291232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9774802" y="1834325"/>
            <a:ext cx="915739" cy="33621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10316655" y="1815939"/>
            <a:ext cx="675378" cy="641979"/>
            <a:chOff x="1959327" y="5313425"/>
            <a:chExt cx="675378" cy="641979"/>
          </a:xfrm>
        </p:grpSpPr>
        <p:pic>
          <p:nvPicPr>
            <p:cNvPr id="3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5990300" y="2587109"/>
            <a:ext cx="3698450" cy="24637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7755735" y="2908126"/>
            <a:ext cx="675378" cy="641979"/>
            <a:chOff x="1959327" y="5313425"/>
            <a:chExt cx="675378" cy="641979"/>
          </a:xfrm>
        </p:grpSpPr>
        <p:pic>
          <p:nvPicPr>
            <p:cNvPr id="4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9384832" y="5373837"/>
            <a:ext cx="779939" cy="551610"/>
            <a:chOff x="1854766" y="5718611"/>
            <a:chExt cx="779939" cy="551610"/>
          </a:xfrm>
        </p:grpSpPr>
        <p:pic>
          <p:nvPicPr>
            <p:cNvPr id="5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5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067820" y="2571699"/>
            <a:ext cx="3393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C:\Program Files\MySQL\MySQL Server 8.0\bin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69224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2.4 MySQL Data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5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임포트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[1]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825547" y="362254"/>
            <a:ext cx="105028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환경설정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MySQL Data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파일위치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Project_code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-dump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폴더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40019-3C86-F854-BB39-128B24519DA7}"/>
              </a:ext>
            </a:extLst>
          </p:cNvPr>
          <p:cNvSpPr txBox="1"/>
          <p:nvPr/>
        </p:nvSpPr>
        <p:spPr>
          <a:xfrm>
            <a:off x="674091" y="1565039"/>
            <a:ext cx="1078509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수집을 일부만 진행한 경우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초기 데이터베이스를 복원하여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영화리뷰의 감성분석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진행하실 수 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B4EF9F-B987-A762-B42C-7BAB0A945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5" r="2413"/>
          <a:stretch/>
        </p:blipFill>
        <p:spPr>
          <a:xfrm>
            <a:off x="384175" y="2344468"/>
            <a:ext cx="6010071" cy="39433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FD3A342-6C61-BCCF-AB68-2B2201B19F3C}"/>
              </a:ext>
            </a:extLst>
          </p:cNvPr>
          <p:cNvSpPr/>
          <p:nvPr/>
        </p:nvSpPr>
        <p:spPr>
          <a:xfrm>
            <a:off x="782130" y="5958426"/>
            <a:ext cx="3142248" cy="28158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18C853-FB47-3697-7C08-733DF4A23DDE}"/>
              </a:ext>
            </a:extLst>
          </p:cNvPr>
          <p:cNvGrpSpPr/>
          <p:nvPr/>
        </p:nvGrpSpPr>
        <p:grpSpPr>
          <a:xfrm>
            <a:off x="3374506" y="5919021"/>
            <a:ext cx="675378" cy="641979"/>
            <a:chOff x="1959327" y="5313425"/>
            <a:chExt cx="675378" cy="641979"/>
          </a:xfrm>
        </p:grpSpPr>
        <p:pic>
          <p:nvPicPr>
            <p:cNvPr id="1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5A4E58FF-8B5D-75EF-664D-00C14D9727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B2F75C0-8547-1DAD-0914-B43BCC4633D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5C9AD7-A265-210C-340C-F5F3032A740F}"/>
              </a:ext>
            </a:extLst>
          </p:cNvPr>
          <p:cNvSpPr/>
          <p:nvPr/>
        </p:nvSpPr>
        <p:spPr>
          <a:xfrm>
            <a:off x="4220655" y="4140177"/>
            <a:ext cx="1120282" cy="28158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B2723FA-5BC4-C983-17C5-4EC457C60852}"/>
              </a:ext>
            </a:extLst>
          </p:cNvPr>
          <p:cNvGrpSpPr/>
          <p:nvPr/>
        </p:nvGrpSpPr>
        <p:grpSpPr>
          <a:xfrm>
            <a:off x="4846726" y="4100772"/>
            <a:ext cx="675378" cy="641979"/>
            <a:chOff x="1959327" y="5313425"/>
            <a:chExt cx="675378" cy="641979"/>
          </a:xfrm>
        </p:grpSpPr>
        <p:pic>
          <p:nvPicPr>
            <p:cNvPr id="23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AB11DEC-BE9B-9D9D-A73C-B7567FF25D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CF1CC6A-E2F3-DFEC-8279-D066A2AC167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96016651-EB65-53B8-959A-F9551EEBC8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23" b="9884"/>
          <a:stretch/>
        </p:blipFill>
        <p:spPr>
          <a:xfrm>
            <a:off x="5809800" y="2117161"/>
            <a:ext cx="4512248" cy="4164143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45617D3-6F07-C8D9-CAA4-4C06EA30CD7C}"/>
              </a:ext>
            </a:extLst>
          </p:cNvPr>
          <p:cNvSpPr/>
          <p:nvPr/>
        </p:nvSpPr>
        <p:spPr>
          <a:xfrm>
            <a:off x="6605454" y="5211097"/>
            <a:ext cx="2282550" cy="982301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DEE7652-7E10-BE7E-3449-257BE52E4EF7}"/>
              </a:ext>
            </a:extLst>
          </p:cNvPr>
          <p:cNvGrpSpPr/>
          <p:nvPr/>
        </p:nvGrpSpPr>
        <p:grpSpPr>
          <a:xfrm>
            <a:off x="7891179" y="5534251"/>
            <a:ext cx="675378" cy="641979"/>
            <a:chOff x="1959327" y="5313425"/>
            <a:chExt cx="675378" cy="641979"/>
          </a:xfrm>
        </p:grpSpPr>
        <p:pic>
          <p:nvPicPr>
            <p:cNvPr id="39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14AFD450-2B12-19B1-C5D6-4816301456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FDCA8B4-7E81-493B-2A6C-7DE6C00560DD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77E74933-5243-1927-DD82-F8E6D1D7C2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2350" y="2836190"/>
            <a:ext cx="3943350" cy="2076450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53B1F0-52E3-86EB-5F0A-88A0AE635304}"/>
              </a:ext>
            </a:extLst>
          </p:cNvPr>
          <p:cNvSpPr/>
          <p:nvPr/>
        </p:nvSpPr>
        <p:spPr>
          <a:xfrm>
            <a:off x="9197975" y="4021295"/>
            <a:ext cx="2552652" cy="28158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A9D55AF-0E52-73F9-06FF-B6B7F1C7210B}"/>
              </a:ext>
            </a:extLst>
          </p:cNvPr>
          <p:cNvSpPr/>
          <p:nvPr/>
        </p:nvSpPr>
        <p:spPr>
          <a:xfrm>
            <a:off x="7886799" y="3926949"/>
            <a:ext cx="1254025" cy="566455"/>
          </a:xfrm>
          <a:prstGeom prst="roundRect">
            <a:avLst/>
          </a:prstGeom>
          <a:solidFill>
            <a:srgbClr val="FFDC17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설치시</a:t>
            </a:r>
            <a:r>
              <a:rPr lang="ko-KR" altLang="en-US" sz="1200" dirty="0">
                <a:solidFill>
                  <a:schemeClr val="tx1"/>
                </a:solidFill>
              </a:rPr>
              <a:t> 설정한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패스워드 입력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975B0CE-CE05-8EAF-D5B8-53C3A6CF263C}"/>
              </a:ext>
            </a:extLst>
          </p:cNvPr>
          <p:cNvGrpSpPr/>
          <p:nvPr/>
        </p:nvGrpSpPr>
        <p:grpSpPr>
          <a:xfrm>
            <a:off x="8738264" y="3624498"/>
            <a:ext cx="737355" cy="587472"/>
            <a:chOff x="2397912" y="5718611"/>
            <a:chExt cx="737355" cy="587472"/>
          </a:xfrm>
        </p:grpSpPr>
        <p:pic>
          <p:nvPicPr>
            <p:cNvPr id="53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4D70E60C-591C-FD21-0ACF-A0F4FAAB99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E22BED3-60F9-65E7-9C95-7D552333DB3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5C3859-95A8-CB5C-6FA0-59CC586ACF94}"/>
              </a:ext>
            </a:extLst>
          </p:cNvPr>
          <p:cNvSpPr/>
          <p:nvPr/>
        </p:nvSpPr>
        <p:spPr>
          <a:xfrm>
            <a:off x="10501544" y="4547075"/>
            <a:ext cx="608367" cy="28158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01AB86B-B911-F5F3-524F-0B5CF77CEE60}"/>
              </a:ext>
            </a:extLst>
          </p:cNvPr>
          <p:cNvGrpSpPr/>
          <p:nvPr/>
        </p:nvGrpSpPr>
        <p:grpSpPr>
          <a:xfrm>
            <a:off x="10783804" y="4580303"/>
            <a:ext cx="675378" cy="641979"/>
            <a:chOff x="1959327" y="5313425"/>
            <a:chExt cx="675378" cy="641979"/>
          </a:xfrm>
        </p:grpSpPr>
        <p:pic>
          <p:nvPicPr>
            <p:cNvPr id="46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C454F4C5-B94C-563E-86C6-6578FEE83C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3C1F387-0B52-23D8-4E0F-C776A5E72136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5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8221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5530EA1D-16C7-5019-BDFB-6145468E9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244" y="2005145"/>
            <a:ext cx="6448425" cy="44672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B890D2F-642A-0D56-CCF3-E73D689D5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380" y="2028958"/>
            <a:ext cx="2276475" cy="4419600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2.4 MySQL Data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5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임포트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[2]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825547" y="362254"/>
            <a:ext cx="105028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환경설정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MySQL Data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파일위치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Project_code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-dump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폴더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7099EF-85C3-161F-7574-F2C2EE688B2A}"/>
              </a:ext>
            </a:extLst>
          </p:cNvPr>
          <p:cNvSpPr/>
          <p:nvPr/>
        </p:nvSpPr>
        <p:spPr>
          <a:xfrm>
            <a:off x="1867902" y="4356641"/>
            <a:ext cx="2045598" cy="28158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EF543C-065D-57DF-D518-6D9153722F44}"/>
              </a:ext>
            </a:extLst>
          </p:cNvPr>
          <p:cNvGrpSpPr/>
          <p:nvPr/>
        </p:nvGrpSpPr>
        <p:grpSpPr>
          <a:xfrm>
            <a:off x="3238122" y="4317236"/>
            <a:ext cx="675378" cy="641979"/>
            <a:chOff x="1959327" y="5313425"/>
            <a:chExt cx="675378" cy="641979"/>
          </a:xfrm>
        </p:grpSpPr>
        <p:pic>
          <p:nvPicPr>
            <p:cNvPr id="9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F4A6000-1B95-E65D-4F8E-57E9AF62C2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259D12B-3651-1F24-DB5C-7D14E88112F9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CE40019-3C86-F854-BB39-128B24519DA7}"/>
              </a:ext>
            </a:extLst>
          </p:cNvPr>
          <p:cNvSpPr txBox="1"/>
          <p:nvPr/>
        </p:nvSpPr>
        <p:spPr>
          <a:xfrm>
            <a:off x="674091" y="1565039"/>
            <a:ext cx="1078509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수집을 일부만 진행한 경우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초기 데이터베이스를 복원하여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영화리뷰의 감성분석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진행하실 수 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BCE01C-215A-DB11-F302-381166DE0927}"/>
              </a:ext>
            </a:extLst>
          </p:cNvPr>
          <p:cNvSpPr/>
          <p:nvPr/>
        </p:nvSpPr>
        <p:spPr>
          <a:xfrm>
            <a:off x="1672681" y="6194966"/>
            <a:ext cx="1003844" cy="30072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FD4501-7E54-A75A-C4CF-AA7868FC7F35}"/>
              </a:ext>
            </a:extLst>
          </p:cNvPr>
          <p:cNvGrpSpPr/>
          <p:nvPr/>
        </p:nvGrpSpPr>
        <p:grpSpPr>
          <a:xfrm>
            <a:off x="2394993" y="5820931"/>
            <a:ext cx="779939" cy="551610"/>
            <a:chOff x="1854766" y="5718611"/>
            <a:chExt cx="779939" cy="551610"/>
          </a:xfrm>
        </p:grpSpPr>
        <p:pic>
          <p:nvPicPr>
            <p:cNvPr id="1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EB497FA7-81D3-5E79-A199-9AA7298017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78C4DD1-656A-C019-6373-ADC91489FE3B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8799F7-5F10-FE07-5947-57151DA4725B}"/>
              </a:ext>
            </a:extLst>
          </p:cNvPr>
          <p:cNvSpPr/>
          <p:nvPr/>
        </p:nvSpPr>
        <p:spPr>
          <a:xfrm>
            <a:off x="4421394" y="3011935"/>
            <a:ext cx="6097302" cy="28158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9019410-BB4D-88A0-D105-69A84036986D}"/>
              </a:ext>
            </a:extLst>
          </p:cNvPr>
          <p:cNvGrpSpPr/>
          <p:nvPr/>
        </p:nvGrpSpPr>
        <p:grpSpPr>
          <a:xfrm>
            <a:off x="9843317" y="2972530"/>
            <a:ext cx="675378" cy="641979"/>
            <a:chOff x="1959327" y="5313425"/>
            <a:chExt cx="675378" cy="641979"/>
          </a:xfrm>
        </p:grpSpPr>
        <p:pic>
          <p:nvPicPr>
            <p:cNvPr id="29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3DCA2733-B298-951F-71C0-D00D9A16C0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BF57C8EC-7B0B-D161-CBB7-2D7B504BB076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FE75F57-0986-63AB-7252-5216A041D4AE}"/>
              </a:ext>
            </a:extLst>
          </p:cNvPr>
          <p:cNvSpPr/>
          <p:nvPr/>
        </p:nvSpPr>
        <p:spPr>
          <a:xfrm>
            <a:off x="9703396" y="6110137"/>
            <a:ext cx="1046846" cy="28158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DF22442-90F1-2721-15E3-B35B48A102E5}"/>
              </a:ext>
            </a:extLst>
          </p:cNvPr>
          <p:cNvGrpSpPr/>
          <p:nvPr/>
        </p:nvGrpSpPr>
        <p:grpSpPr>
          <a:xfrm>
            <a:off x="9368036" y="5791436"/>
            <a:ext cx="737355" cy="587472"/>
            <a:chOff x="2397912" y="5718611"/>
            <a:chExt cx="737355" cy="587472"/>
          </a:xfrm>
        </p:grpSpPr>
        <p:pic>
          <p:nvPicPr>
            <p:cNvPr id="3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525AB086-2769-5FCC-D2DC-4064745F37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2DA3A12-7266-2386-672C-9475D3B00E9C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0725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AA58214-2D0C-323E-B509-238C1F7EB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4" y="2080777"/>
            <a:ext cx="6276975" cy="4019550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4428005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1.1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파이썬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ver3.10.6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3" y="1192505"/>
            <a:ext cx="5500566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https://www.python.org/downloads/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810B03-9EFF-A07D-4091-1DA3FDDFB0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39"/>
          <a:stretch/>
        </p:blipFill>
        <p:spPr>
          <a:xfrm>
            <a:off x="5975995" y="2142199"/>
            <a:ext cx="5931591" cy="3867150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7099EF-85C3-161F-7574-F2C2EE688B2A}"/>
              </a:ext>
            </a:extLst>
          </p:cNvPr>
          <p:cNvSpPr/>
          <p:nvPr/>
        </p:nvSpPr>
        <p:spPr>
          <a:xfrm>
            <a:off x="376680" y="5009361"/>
            <a:ext cx="4400475" cy="260570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마우스포인터 이미지 - 게티이미지뱅크">
            <a:extLst>
              <a:ext uri="{FF2B5EF4-FFF2-40B4-BE49-F238E27FC236}">
                <a16:creationId xmlns:a16="http://schemas.microsoft.com/office/drawing/2014/main" id="{9EB0DBEA-2159-AA56-4E53-37E110165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4542960" y="5031200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6062246" y="5624939"/>
            <a:ext cx="2027107" cy="267858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마우스포인터 이미지 - 게티이미지뱅크">
            <a:extLst>
              <a:ext uri="{FF2B5EF4-FFF2-40B4-BE49-F238E27FC236}">
                <a16:creationId xmlns:a16="http://schemas.microsoft.com/office/drawing/2014/main" id="{876D1B11-D06F-9E65-CE34-168577F06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7631876" y="5633762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B2963-1DCD-3014-5070-B04C38AE12F7}"/>
              </a:ext>
            </a:extLst>
          </p:cNvPr>
          <p:cNvSpPr txBox="1"/>
          <p:nvPr/>
        </p:nvSpPr>
        <p:spPr>
          <a:xfrm>
            <a:off x="5975995" y="1192505"/>
            <a:ext cx="5931591" cy="397738"/>
          </a:xfrm>
          <a:prstGeom prst="rect">
            <a:avLst/>
          </a:prstGeom>
          <a:solidFill>
            <a:srgbClr val="FFDC17"/>
          </a:solidFill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Environment/python-3.10.6-amd64.exe</a:t>
            </a:r>
          </a:p>
        </p:txBody>
      </p:sp>
    </p:spTree>
    <p:extLst>
      <p:ext uri="{BB962C8B-B14F-4D97-AF65-F5344CB8AC3E}">
        <p14:creationId xmlns:p14="http://schemas.microsoft.com/office/powerpoint/2010/main" val="509970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6E74A6C3-97AC-C1D7-D9CF-BA8B89A91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66" y="1842741"/>
            <a:ext cx="2305050" cy="44196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2.4 MySQL Data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5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임포트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[3]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825547" y="362254"/>
            <a:ext cx="105028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환경설정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411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정상적으로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임포트되면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아래와 같이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film_innerside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DB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테이블과 데이터를 확인하실 수 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B0E515-412D-0436-8FB7-3241337668C1}"/>
              </a:ext>
            </a:extLst>
          </p:cNvPr>
          <p:cNvSpPr/>
          <p:nvPr/>
        </p:nvSpPr>
        <p:spPr>
          <a:xfrm>
            <a:off x="1542529" y="3527811"/>
            <a:ext cx="2509838" cy="100608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1EE3C6-8BA0-6887-30F2-196538DC9512}"/>
              </a:ext>
            </a:extLst>
          </p:cNvPr>
          <p:cNvSpPr/>
          <p:nvPr/>
        </p:nvSpPr>
        <p:spPr>
          <a:xfrm>
            <a:off x="2475985" y="6013991"/>
            <a:ext cx="675630" cy="30072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B350305-0F4A-81F1-760C-7815F2FCAD62}"/>
              </a:ext>
            </a:extLst>
          </p:cNvPr>
          <p:cNvGrpSpPr/>
          <p:nvPr/>
        </p:nvGrpSpPr>
        <p:grpSpPr>
          <a:xfrm>
            <a:off x="2870083" y="5639956"/>
            <a:ext cx="779939" cy="551610"/>
            <a:chOff x="1854766" y="5718611"/>
            <a:chExt cx="779939" cy="551610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1619EFB6-3D1C-F913-EDD9-2E6EF83D8C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CA3E54D-3B1D-A74F-D857-9E1562DDC4D8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A191446-97F9-E7B8-3F63-53F8DFC347F3}"/>
              </a:ext>
            </a:extLst>
          </p:cNvPr>
          <p:cNvGrpSpPr/>
          <p:nvPr/>
        </p:nvGrpSpPr>
        <p:grpSpPr>
          <a:xfrm>
            <a:off x="1229688" y="3176618"/>
            <a:ext cx="680205" cy="587472"/>
            <a:chOff x="2455062" y="5718611"/>
            <a:chExt cx="680205" cy="587472"/>
          </a:xfrm>
        </p:grpSpPr>
        <p:pic>
          <p:nvPicPr>
            <p:cNvPr id="4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7E9C325-E726-9B13-F1AD-4091BEEC51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7BCD01E-73B0-D8F4-E631-939631FE2B52}"/>
                </a:ext>
              </a:extLst>
            </p:cNvPr>
            <p:cNvSpPr/>
            <p:nvPr/>
          </p:nvSpPr>
          <p:spPr>
            <a:xfrm>
              <a:off x="245506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E5084DF-CB29-62EC-DC3C-63CC9C3C01E5}"/>
              </a:ext>
            </a:extLst>
          </p:cNvPr>
          <p:cNvSpPr txBox="1"/>
          <p:nvPr/>
        </p:nvSpPr>
        <p:spPr>
          <a:xfrm>
            <a:off x="4595827" y="2066316"/>
            <a:ext cx="6415365" cy="3814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film_innerside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테이블명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kobis_movie_gather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(KOBIS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수집 데이터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17,903row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테이블명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kobis_movie_scrub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(KOBIS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17,449row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테이블명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kobis_review_gather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(NAVER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영화리뷰 수집 데이터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30,000row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테이블명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kobis_review_scrub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(NAVER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영화리뷰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25,000row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DD6881-B2DB-700B-B6C5-368F89045DC1}"/>
              </a:ext>
            </a:extLst>
          </p:cNvPr>
          <p:cNvSpPr/>
          <p:nvPr/>
        </p:nvSpPr>
        <p:spPr>
          <a:xfrm>
            <a:off x="3472929" y="3038861"/>
            <a:ext cx="467537" cy="19328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C368990-E92E-95D9-B934-21A54AB88516}"/>
              </a:ext>
            </a:extLst>
          </p:cNvPr>
          <p:cNvGrpSpPr/>
          <p:nvPr/>
        </p:nvGrpSpPr>
        <p:grpSpPr>
          <a:xfrm>
            <a:off x="3052138" y="2687668"/>
            <a:ext cx="680205" cy="587472"/>
            <a:chOff x="2455062" y="5718611"/>
            <a:chExt cx="680205" cy="587472"/>
          </a:xfrm>
        </p:grpSpPr>
        <p:pic>
          <p:nvPicPr>
            <p:cNvPr id="9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78C04E10-6054-EC71-ECDD-362FDBE8DD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43B9A13-29EF-C8E1-42EB-9C0751DB6774}"/>
                </a:ext>
              </a:extLst>
            </p:cNvPr>
            <p:cNvSpPr/>
            <p:nvPr/>
          </p:nvSpPr>
          <p:spPr>
            <a:xfrm>
              <a:off x="245506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8231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28978B0-53D3-31F7-52B4-0B13426A1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155" y="2070110"/>
            <a:ext cx="8601075" cy="37433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E74A6C3-97AC-C1D7-D9CF-BA8B89A91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56" y="2071341"/>
            <a:ext cx="2305050" cy="44196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2.5 DB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 내용확인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[1]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76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테이블명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kobis_movie_gather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KOBIS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수집 데이터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17,903row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B0E515-412D-0436-8FB7-3241337668C1}"/>
              </a:ext>
            </a:extLst>
          </p:cNvPr>
          <p:cNvSpPr/>
          <p:nvPr/>
        </p:nvSpPr>
        <p:spPr>
          <a:xfrm>
            <a:off x="409575" y="3723074"/>
            <a:ext cx="2375706" cy="96277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1EE3C6-8BA0-6887-30F2-196538DC9512}"/>
              </a:ext>
            </a:extLst>
          </p:cNvPr>
          <p:cNvSpPr/>
          <p:nvPr/>
        </p:nvSpPr>
        <p:spPr>
          <a:xfrm>
            <a:off x="1285875" y="6242591"/>
            <a:ext cx="675630" cy="30072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B350305-0F4A-81F1-760C-7815F2FCAD62}"/>
              </a:ext>
            </a:extLst>
          </p:cNvPr>
          <p:cNvGrpSpPr/>
          <p:nvPr/>
        </p:nvGrpSpPr>
        <p:grpSpPr>
          <a:xfrm>
            <a:off x="1679973" y="5868556"/>
            <a:ext cx="779939" cy="551610"/>
            <a:chOff x="1854766" y="5718611"/>
            <a:chExt cx="779939" cy="551610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1619EFB6-3D1C-F913-EDD9-2E6EF83D8C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CA3E54D-3B1D-A74F-D857-9E1562DDC4D8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6BFDF27-6715-55A8-877B-AD7BA78CF215}"/>
              </a:ext>
            </a:extLst>
          </p:cNvPr>
          <p:cNvSpPr/>
          <p:nvPr/>
        </p:nvSpPr>
        <p:spPr>
          <a:xfrm>
            <a:off x="2271714" y="4210049"/>
            <a:ext cx="433388" cy="4615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9CF956-F75E-2078-7519-09BB72AF3B43}"/>
              </a:ext>
            </a:extLst>
          </p:cNvPr>
          <p:cNvSpPr/>
          <p:nvPr/>
        </p:nvSpPr>
        <p:spPr>
          <a:xfrm>
            <a:off x="2549851" y="4044419"/>
            <a:ext cx="180975" cy="1694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A191446-97F9-E7B8-3F63-53F8DFC347F3}"/>
              </a:ext>
            </a:extLst>
          </p:cNvPr>
          <p:cNvGrpSpPr/>
          <p:nvPr/>
        </p:nvGrpSpPr>
        <p:grpSpPr>
          <a:xfrm>
            <a:off x="2147938" y="3648036"/>
            <a:ext cx="680205" cy="587472"/>
            <a:chOff x="2455062" y="5718611"/>
            <a:chExt cx="680205" cy="587472"/>
          </a:xfrm>
        </p:grpSpPr>
        <p:pic>
          <p:nvPicPr>
            <p:cNvPr id="4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7E9C325-E726-9B13-F1AD-4091BEEC51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7BCD01E-73B0-D8F4-E631-939631FE2B52}"/>
                </a:ext>
              </a:extLst>
            </p:cNvPr>
            <p:cNvSpPr/>
            <p:nvPr/>
          </p:nvSpPr>
          <p:spPr>
            <a:xfrm>
              <a:off x="245506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8EBD202-5F11-BB09-9AB5-6E2E6FA1F0C6}"/>
              </a:ext>
            </a:extLst>
          </p:cNvPr>
          <p:cNvSpPr/>
          <p:nvPr/>
        </p:nvSpPr>
        <p:spPr>
          <a:xfrm>
            <a:off x="3286125" y="3747041"/>
            <a:ext cx="8010526" cy="103450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3F5045-7716-5168-0EA5-4F801D21209A}"/>
              </a:ext>
            </a:extLst>
          </p:cNvPr>
          <p:cNvSpPr/>
          <p:nvPr/>
        </p:nvSpPr>
        <p:spPr>
          <a:xfrm>
            <a:off x="7981950" y="2007199"/>
            <a:ext cx="1211931" cy="150304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62AF6DE-0F69-DD2F-C552-814E88A7B765}"/>
              </a:ext>
            </a:extLst>
          </p:cNvPr>
          <p:cNvGrpSpPr/>
          <p:nvPr/>
        </p:nvGrpSpPr>
        <p:grpSpPr>
          <a:xfrm>
            <a:off x="8913216" y="1940524"/>
            <a:ext cx="779939" cy="551610"/>
            <a:chOff x="1854766" y="5718611"/>
            <a:chExt cx="779939" cy="551610"/>
          </a:xfrm>
        </p:grpSpPr>
        <p:pic>
          <p:nvPicPr>
            <p:cNvPr id="13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14A864BC-99A5-FC62-A228-B3D2D9AF2A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AD030BF-576A-DA19-9C43-BBBE7F2A7478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83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9466A9F7-702E-9C56-CB3F-8E4EE84C8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190" y="2067415"/>
            <a:ext cx="8582025" cy="372427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E74A6C3-97AC-C1D7-D9CF-BA8B89A91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56" y="2072574"/>
            <a:ext cx="2305050" cy="44196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2.5 DB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 내용확인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[2]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76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테이블명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kobis_movie_scrub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KOBIS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17,449row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B0E515-412D-0436-8FB7-3241337668C1}"/>
              </a:ext>
            </a:extLst>
          </p:cNvPr>
          <p:cNvSpPr/>
          <p:nvPr/>
        </p:nvSpPr>
        <p:spPr>
          <a:xfrm>
            <a:off x="409575" y="3724307"/>
            <a:ext cx="2375706" cy="96277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1EE3C6-8BA0-6887-30F2-196538DC9512}"/>
              </a:ext>
            </a:extLst>
          </p:cNvPr>
          <p:cNvSpPr/>
          <p:nvPr/>
        </p:nvSpPr>
        <p:spPr>
          <a:xfrm>
            <a:off x="1285875" y="6243824"/>
            <a:ext cx="675630" cy="30072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B350305-0F4A-81F1-760C-7815F2FCAD62}"/>
              </a:ext>
            </a:extLst>
          </p:cNvPr>
          <p:cNvGrpSpPr/>
          <p:nvPr/>
        </p:nvGrpSpPr>
        <p:grpSpPr>
          <a:xfrm>
            <a:off x="1679973" y="5869789"/>
            <a:ext cx="779939" cy="551610"/>
            <a:chOff x="1854766" y="5718611"/>
            <a:chExt cx="779939" cy="551610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1619EFB6-3D1C-F913-EDD9-2E6EF83D8C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CA3E54D-3B1D-A74F-D857-9E1562DDC4D8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6BFDF27-6715-55A8-877B-AD7BA78CF215}"/>
              </a:ext>
            </a:extLst>
          </p:cNvPr>
          <p:cNvSpPr/>
          <p:nvPr/>
        </p:nvSpPr>
        <p:spPr>
          <a:xfrm>
            <a:off x="2271714" y="4379558"/>
            <a:ext cx="433388" cy="29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8EBD202-5F11-BB09-9AB5-6E2E6FA1F0C6}"/>
              </a:ext>
            </a:extLst>
          </p:cNvPr>
          <p:cNvSpPr/>
          <p:nvPr/>
        </p:nvSpPr>
        <p:spPr>
          <a:xfrm>
            <a:off x="3286125" y="3748274"/>
            <a:ext cx="8010526" cy="103450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AECAA7-CCB7-5C76-E953-7118166EADB1}"/>
              </a:ext>
            </a:extLst>
          </p:cNvPr>
          <p:cNvSpPr/>
          <p:nvPr/>
        </p:nvSpPr>
        <p:spPr>
          <a:xfrm>
            <a:off x="2271714" y="4042944"/>
            <a:ext cx="433388" cy="16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9CF956-F75E-2078-7519-09BB72AF3B43}"/>
              </a:ext>
            </a:extLst>
          </p:cNvPr>
          <p:cNvSpPr/>
          <p:nvPr/>
        </p:nvSpPr>
        <p:spPr>
          <a:xfrm>
            <a:off x="2549851" y="4210382"/>
            <a:ext cx="180975" cy="1694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A191446-97F9-E7B8-3F63-53F8DFC347F3}"/>
              </a:ext>
            </a:extLst>
          </p:cNvPr>
          <p:cNvGrpSpPr/>
          <p:nvPr/>
        </p:nvGrpSpPr>
        <p:grpSpPr>
          <a:xfrm>
            <a:off x="2147938" y="3803976"/>
            <a:ext cx="680205" cy="587472"/>
            <a:chOff x="2455062" y="5718611"/>
            <a:chExt cx="680205" cy="587472"/>
          </a:xfrm>
        </p:grpSpPr>
        <p:pic>
          <p:nvPicPr>
            <p:cNvPr id="4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7E9C325-E726-9B13-F1AD-4091BEEC51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7BCD01E-73B0-D8F4-E631-939631FE2B52}"/>
                </a:ext>
              </a:extLst>
            </p:cNvPr>
            <p:cNvSpPr/>
            <p:nvPr/>
          </p:nvSpPr>
          <p:spPr>
            <a:xfrm>
              <a:off x="245506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7999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FD1300-A765-F8E9-DBBD-3320847AF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155" y="2074476"/>
            <a:ext cx="8582025" cy="372427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E74A6C3-97AC-C1D7-D9CF-BA8B89A91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56" y="2079633"/>
            <a:ext cx="2305050" cy="44196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2.5 DB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 내용확인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[3]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76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테이블명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kobis_review_gather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NAVER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영화리뷰 수집 데이터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30,000row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B0E515-412D-0436-8FB7-3241337668C1}"/>
              </a:ext>
            </a:extLst>
          </p:cNvPr>
          <p:cNvSpPr/>
          <p:nvPr/>
        </p:nvSpPr>
        <p:spPr>
          <a:xfrm>
            <a:off x="409575" y="3731366"/>
            <a:ext cx="2375706" cy="96277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1EE3C6-8BA0-6887-30F2-196538DC9512}"/>
              </a:ext>
            </a:extLst>
          </p:cNvPr>
          <p:cNvSpPr/>
          <p:nvPr/>
        </p:nvSpPr>
        <p:spPr>
          <a:xfrm>
            <a:off x="1285875" y="6250883"/>
            <a:ext cx="675630" cy="30072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B350305-0F4A-81F1-760C-7815F2FCAD62}"/>
              </a:ext>
            </a:extLst>
          </p:cNvPr>
          <p:cNvGrpSpPr/>
          <p:nvPr/>
        </p:nvGrpSpPr>
        <p:grpSpPr>
          <a:xfrm>
            <a:off x="1679973" y="5876848"/>
            <a:ext cx="779939" cy="551610"/>
            <a:chOff x="1854766" y="5718611"/>
            <a:chExt cx="779939" cy="551610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1619EFB6-3D1C-F913-EDD9-2E6EF83D8C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CA3E54D-3B1D-A74F-D857-9E1562DDC4D8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6BFDF27-6715-55A8-877B-AD7BA78CF215}"/>
              </a:ext>
            </a:extLst>
          </p:cNvPr>
          <p:cNvSpPr/>
          <p:nvPr/>
        </p:nvSpPr>
        <p:spPr>
          <a:xfrm>
            <a:off x="2271714" y="4532667"/>
            <a:ext cx="433388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8EBD202-5F11-BB09-9AB5-6E2E6FA1F0C6}"/>
              </a:ext>
            </a:extLst>
          </p:cNvPr>
          <p:cNvSpPr/>
          <p:nvPr/>
        </p:nvSpPr>
        <p:spPr>
          <a:xfrm>
            <a:off x="3286125" y="3755333"/>
            <a:ext cx="8010526" cy="103450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AECAA7-CCB7-5C76-E953-7118166EADB1}"/>
              </a:ext>
            </a:extLst>
          </p:cNvPr>
          <p:cNvSpPr/>
          <p:nvPr/>
        </p:nvSpPr>
        <p:spPr>
          <a:xfrm>
            <a:off x="2271714" y="4050067"/>
            <a:ext cx="433388" cy="315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9CF956-F75E-2078-7519-09BB72AF3B43}"/>
              </a:ext>
            </a:extLst>
          </p:cNvPr>
          <p:cNvSpPr/>
          <p:nvPr/>
        </p:nvSpPr>
        <p:spPr>
          <a:xfrm>
            <a:off x="2549851" y="4363491"/>
            <a:ext cx="180975" cy="1694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A191446-97F9-E7B8-3F63-53F8DFC347F3}"/>
              </a:ext>
            </a:extLst>
          </p:cNvPr>
          <p:cNvGrpSpPr/>
          <p:nvPr/>
        </p:nvGrpSpPr>
        <p:grpSpPr>
          <a:xfrm>
            <a:off x="2147938" y="3978851"/>
            <a:ext cx="680205" cy="587472"/>
            <a:chOff x="2455062" y="5718611"/>
            <a:chExt cx="680205" cy="587472"/>
          </a:xfrm>
        </p:grpSpPr>
        <p:pic>
          <p:nvPicPr>
            <p:cNvPr id="4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7E9C325-E726-9B13-F1AD-4091BEEC51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7BCD01E-73B0-D8F4-E631-939631FE2B52}"/>
                </a:ext>
              </a:extLst>
            </p:cNvPr>
            <p:cNvSpPr/>
            <p:nvPr/>
          </p:nvSpPr>
          <p:spPr>
            <a:xfrm>
              <a:off x="245506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2632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4A2A013-DE99-ADE8-01C6-FDB30EADB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154" y="2075708"/>
            <a:ext cx="8582025" cy="372427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E74A6C3-97AC-C1D7-D9CF-BA8B89A91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56" y="2080866"/>
            <a:ext cx="2305050" cy="44196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2.5 DB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 내용확인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[4]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1136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테이블명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kobis_review_scrub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NAVER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영화리뷰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25,000row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B0E515-412D-0436-8FB7-3241337668C1}"/>
              </a:ext>
            </a:extLst>
          </p:cNvPr>
          <p:cNvSpPr/>
          <p:nvPr/>
        </p:nvSpPr>
        <p:spPr>
          <a:xfrm>
            <a:off x="409575" y="3732599"/>
            <a:ext cx="2375706" cy="96277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1EE3C6-8BA0-6887-30F2-196538DC9512}"/>
              </a:ext>
            </a:extLst>
          </p:cNvPr>
          <p:cNvSpPr/>
          <p:nvPr/>
        </p:nvSpPr>
        <p:spPr>
          <a:xfrm>
            <a:off x="1285875" y="6252116"/>
            <a:ext cx="675630" cy="30072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B350305-0F4A-81F1-760C-7815F2FCAD62}"/>
              </a:ext>
            </a:extLst>
          </p:cNvPr>
          <p:cNvGrpSpPr/>
          <p:nvPr/>
        </p:nvGrpSpPr>
        <p:grpSpPr>
          <a:xfrm>
            <a:off x="1679973" y="5878081"/>
            <a:ext cx="779939" cy="551610"/>
            <a:chOff x="1854766" y="5718611"/>
            <a:chExt cx="779939" cy="551610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1619EFB6-3D1C-F913-EDD9-2E6EF83D8C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CA3E54D-3B1D-A74F-D857-9E1562DDC4D8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8EBD202-5F11-BB09-9AB5-6E2E6FA1F0C6}"/>
              </a:ext>
            </a:extLst>
          </p:cNvPr>
          <p:cNvSpPr/>
          <p:nvPr/>
        </p:nvSpPr>
        <p:spPr>
          <a:xfrm>
            <a:off x="3286125" y="3756566"/>
            <a:ext cx="8010526" cy="103450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AECAA7-CCB7-5C76-E953-7118166EADB1}"/>
              </a:ext>
            </a:extLst>
          </p:cNvPr>
          <p:cNvSpPr/>
          <p:nvPr/>
        </p:nvSpPr>
        <p:spPr>
          <a:xfrm>
            <a:off x="2271714" y="4035425"/>
            <a:ext cx="433388" cy="477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9CF956-F75E-2078-7519-09BB72AF3B43}"/>
              </a:ext>
            </a:extLst>
          </p:cNvPr>
          <p:cNvSpPr/>
          <p:nvPr/>
        </p:nvSpPr>
        <p:spPr>
          <a:xfrm>
            <a:off x="2549851" y="4510774"/>
            <a:ext cx="180975" cy="1694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A191446-97F9-E7B8-3F63-53F8DFC347F3}"/>
              </a:ext>
            </a:extLst>
          </p:cNvPr>
          <p:cNvGrpSpPr/>
          <p:nvPr/>
        </p:nvGrpSpPr>
        <p:grpSpPr>
          <a:xfrm>
            <a:off x="2147938" y="4127477"/>
            <a:ext cx="680205" cy="587472"/>
            <a:chOff x="2455062" y="5718611"/>
            <a:chExt cx="680205" cy="587472"/>
          </a:xfrm>
        </p:grpSpPr>
        <p:pic>
          <p:nvPicPr>
            <p:cNvPr id="4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7E9C325-E726-9B13-F1AD-4091BEEC51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7BCD01E-73B0-D8F4-E631-939631FE2B52}"/>
                </a:ext>
              </a:extLst>
            </p:cNvPr>
            <p:cNvSpPr/>
            <p:nvPr/>
          </p:nvSpPr>
          <p:spPr>
            <a:xfrm>
              <a:off x="245506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6682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구조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[1]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7" y="362254"/>
            <a:ext cx="154721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425797" y="980978"/>
            <a:ext cx="537991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|    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폴더명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|         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설명               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|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9A304D-3374-EDE9-40B1-D7BFD22F00EA}"/>
              </a:ext>
            </a:extLst>
          </p:cNvPr>
          <p:cNvCxnSpPr>
            <a:cxnSpLocks/>
          </p:cNvCxnSpPr>
          <p:nvPr/>
        </p:nvCxnSpPr>
        <p:spPr>
          <a:xfrm>
            <a:off x="6062133" y="1045031"/>
            <a:ext cx="0" cy="540165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78166C7-900B-7FAC-7E22-A8985006B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77" y="1562366"/>
            <a:ext cx="304800" cy="247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73301E-FC45-4D9E-6D6F-4BF6DB318CE9}"/>
              </a:ext>
            </a:extLst>
          </p:cNvPr>
          <p:cNvSpPr txBox="1"/>
          <p:nvPr/>
        </p:nvSpPr>
        <p:spPr>
          <a:xfrm>
            <a:off x="711238" y="1486300"/>
            <a:ext cx="5021864" cy="5038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  <a:defRPr/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Document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관련 기획 문서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note                          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회의록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계획서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시스템구조 설계서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요구사항 정의서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 리스트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 정의서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개발환경 구축 가이드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Environment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설치파일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python-3.10.6-amd64.exe</a:t>
            </a: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jdk-19_windows-x64_bin.exe</a:t>
            </a: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mysql-installer-community-8.0.30.0.msi</a:t>
            </a: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VSCodeUserSetup-x64-1.69.2.exe</a:t>
            </a: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cuda_11.8.0_windows_network.exe</a:t>
            </a: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cudnn-windows-x86_64-8.5.0.96_cuda11-archi…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5048EA5-EB6D-BD04-1C20-D39E3D907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22" y="1930666"/>
            <a:ext cx="304800" cy="247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DA9AD4-D4A9-7FC0-FBB5-32A6B31D7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77" y="4218586"/>
            <a:ext cx="304800" cy="247650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0559974-5DB5-711B-B2F0-8D6E8DE82507}"/>
              </a:ext>
            </a:extLst>
          </p:cNvPr>
          <p:cNvCxnSpPr/>
          <p:nvPr/>
        </p:nvCxnSpPr>
        <p:spPr>
          <a:xfrm>
            <a:off x="491409" y="1045031"/>
            <a:ext cx="514285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AC3DDE1-50AD-4A9A-91C1-A3FDE7C447DB}"/>
              </a:ext>
            </a:extLst>
          </p:cNvPr>
          <p:cNvCxnSpPr/>
          <p:nvPr/>
        </p:nvCxnSpPr>
        <p:spPr>
          <a:xfrm>
            <a:off x="491409" y="1407891"/>
            <a:ext cx="514285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35694EB-A8EA-D5E3-9183-31DCF43C5D26}"/>
              </a:ext>
            </a:extLst>
          </p:cNvPr>
          <p:cNvSpPr txBox="1"/>
          <p:nvPr/>
        </p:nvSpPr>
        <p:spPr>
          <a:xfrm>
            <a:off x="6391165" y="980978"/>
            <a:ext cx="537991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|    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폴더명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|    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설명            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|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B8F20B7-B593-4167-5013-3022461CA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70" y="1593208"/>
            <a:ext cx="304800" cy="2476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87F4431-E4EB-F6C6-0B94-A6F2522F72BD}"/>
              </a:ext>
            </a:extLst>
          </p:cNvPr>
          <p:cNvSpPr txBox="1"/>
          <p:nvPr/>
        </p:nvSpPr>
        <p:spPr>
          <a:xfrm>
            <a:off x="6660730" y="1486300"/>
            <a:ext cx="5531270" cy="5372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  <a:defRPr/>
            </a:pP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Project_code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 파일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scrub_main.py                         *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dataScrub.py</a:t>
            </a: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dbProc.py</a:t>
            </a: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dataGather.py</a:t>
            </a: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kobis_crawling.py                   *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naver_review_crawling.py      *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불용어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 필요 자료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-dump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DB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백업 파일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b="1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chrometemp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실행시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생성되는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                                       임시 파일 폴더로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삭제가능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4F7536A-510C-F3D0-D73A-763790B3F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017" y="4225372"/>
            <a:ext cx="304800" cy="24765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9311BCF-3F36-3B26-D244-FD23EF1DD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017" y="3885758"/>
            <a:ext cx="304800" cy="247650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CA9B506-E8D1-53DF-8B7C-4D31EE42E203}"/>
              </a:ext>
            </a:extLst>
          </p:cNvPr>
          <p:cNvCxnSpPr/>
          <p:nvPr/>
        </p:nvCxnSpPr>
        <p:spPr>
          <a:xfrm>
            <a:off x="6456777" y="1045031"/>
            <a:ext cx="514285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EF8F899-90FE-A2BE-CA06-328B398E82C4}"/>
              </a:ext>
            </a:extLst>
          </p:cNvPr>
          <p:cNvCxnSpPr/>
          <p:nvPr/>
        </p:nvCxnSpPr>
        <p:spPr>
          <a:xfrm>
            <a:off x="6456777" y="1407891"/>
            <a:ext cx="514285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6FFFF9E2-3ACA-9403-A373-45697D067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77" y="2281103"/>
            <a:ext cx="285750" cy="16192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A7E42FB-41F3-DBC9-8E00-63547F25E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77" y="2614478"/>
            <a:ext cx="285750" cy="16192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8B2B180-6529-3559-830B-98BA17DD9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77" y="2941503"/>
            <a:ext cx="285750" cy="16192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7AA0397-6136-C732-F6EC-62B9DF3D6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27" y="3274512"/>
            <a:ext cx="266700" cy="17145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E36F3FE-0072-2B39-0295-FE4842E93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27" y="3587870"/>
            <a:ext cx="266700" cy="17145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CBC5EEA-C728-E156-7FE2-956E309C2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422" y="1958171"/>
            <a:ext cx="257175" cy="17145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267A69F-2077-BC81-FE77-F26C857B5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422" y="2288371"/>
            <a:ext cx="257175" cy="17145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7990D76-C2B3-50C4-01E3-163C475E8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422" y="2623556"/>
            <a:ext cx="257175" cy="17145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9596912-7E06-ECC0-D0F3-258B1EA8E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422" y="2958741"/>
            <a:ext cx="257175" cy="17145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7C18318D-2332-3BDE-7D75-93AA72C74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422" y="3293926"/>
            <a:ext cx="257175" cy="17145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47CBBBC-F297-E3E4-2787-5E9E59F2E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422" y="3629111"/>
            <a:ext cx="257175" cy="1714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E2AC9D-5FB9-53B6-0210-6D161ADD1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77" y="3934562"/>
            <a:ext cx="285750" cy="161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1B2D57-CC9D-0615-F5FC-86AFB4A1D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70" y="4555483"/>
            <a:ext cx="3048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673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707D1F-632D-2640-A89C-3B51F255FFA6}"/>
              </a:ext>
            </a:extLst>
          </p:cNvPr>
          <p:cNvSpPr/>
          <p:nvPr/>
        </p:nvSpPr>
        <p:spPr>
          <a:xfrm>
            <a:off x="538566" y="3838642"/>
            <a:ext cx="11114866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957B0D7-944B-DA27-58F1-B8AC284CFA1A}"/>
              </a:ext>
            </a:extLst>
          </p:cNvPr>
          <p:cNvSpPr/>
          <p:nvPr/>
        </p:nvSpPr>
        <p:spPr>
          <a:xfrm>
            <a:off x="538566" y="4333942"/>
            <a:ext cx="11114866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0DE6FD-B031-F63B-9B38-14A3312D725B}"/>
              </a:ext>
            </a:extLst>
          </p:cNvPr>
          <p:cNvSpPr/>
          <p:nvPr/>
        </p:nvSpPr>
        <p:spPr>
          <a:xfrm>
            <a:off x="538566" y="4829242"/>
            <a:ext cx="11114866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A505EB-63BC-CF30-FCD7-3157471577AB}"/>
              </a:ext>
            </a:extLst>
          </p:cNvPr>
          <p:cNvSpPr/>
          <p:nvPr/>
        </p:nvSpPr>
        <p:spPr>
          <a:xfrm>
            <a:off x="538566" y="3343342"/>
            <a:ext cx="11114866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C7A946-4A99-19E2-4742-B05EE9A0D919}"/>
              </a:ext>
            </a:extLst>
          </p:cNvPr>
          <p:cNvSpPr/>
          <p:nvPr/>
        </p:nvSpPr>
        <p:spPr>
          <a:xfrm>
            <a:off x="538566" y="2848042"/>
            <a:ext cx="11114866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CAB08E-1A1A-378C-724B-166192561F32}"/>
              </a:ext>
            </a:extLst>
          </p:cNvPr>
          <p:cNvSpPr/>
          <p:nvPr/>
        </p:nvSpPr>
        <p:spPr>
          <a:xfrm>
            <a:off x="538566" y="2352742"/>
            <a:ext cx="11114866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구조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[2]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7" y="362254"/>
            <a:ext cx="154721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5694EB-A8EA-D5E3-9183-31DCF43C5D26}"/>
              </a:ext>
            </a:extLst>
          </p:cNvPr>
          <p:cNvSpPr txBox="1"/>
          <p:nvPr/>
        </p:nvSpPr>
        <p:spPr>
          <a:xfrm>
            <a:off x="601807" y="1082578"/>
            <a:ext cx="7637318" cy="414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 파일의 기능 설명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B8F20B7-B593-4167-5013-3022461CA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62" y="1803636"/>
            <a:ext cx="304800" cy="2476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87F4431-E4EB-F6C6-0B94-A6F2522F72BD}"/>
              </a:ext>
            </a:extLst>
          </p:cNvPr>
          <p:cNvSpPr txBox="1"/>
          <p:nvPr/>
        </p:nvSpPr>
        <p:spPr>
          <a:xfrm>
            <a:off x="814224" y="1575902"/>
            <a:ext cx="3043402" cy="3629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Project_code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defRPr/>
            </a:pP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scrub_main.py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dataScrub.py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dbProc.py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dataGather.py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kobis_crawling.py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naver_review_crawling.py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CBC5EEA-C728-E156-7FE2-956E309C2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556" y1="27778" x2="59259" y2="66667"/>
                        <a14:foregroundMark x1="70370" y1="27778" x2="74074" y2="55556"/>
                        <a14:foregroundMark x1="77778" y1="22222" x2="74074" y2="38889"/>
                        <a14:foregroundMark x1="74074" y1="22222" x2="62963" y2="22222"/>
                        <a14:foregroundMark x1="59259" y1="16667" x2="51852" y2="16667"/>
                        <a14:foregroundMark x1="51852" y1="22222" x2="55556" y2="66667"/>
                        <a14:foregroundMark x1="51852" y1="50000" x2="51852" y2="77778"/>
                        <a14:foregroundMark x1="51852" y1="83333" x2="77778" y2="83333"/>
                        <a14:foregroundMark x1="85185" y1="77778" x2="85185" y2="38889"/>
                        <a14:foregroundMark x1="85185" y1="27778" x2="81481" y2="2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914" y="2495106"/>
            <a:ext cx="257175" cy="171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8B5664-7CFB-49E0-A334-00EFFE4BC592}"/>
              </a:ext>
            </a:extLst>
          </p:cNvPr>
          <p:cNvSpPr txBox="1"/>
          <p:nvPr/>
        </p:nvSpPr>
        <p:spPr>
          <a:xfrm>
            <a:off x="4210050" y="1575902"/>
            <a:ext cx="7443383" cy="3629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defRPr/>
            </a:pP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감성분석 실행 메뉴 선택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영화리뷰 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감성분석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긍정지수 예측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KOBIS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과정에서의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연결 및 저장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과정에서의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연결 및 저장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KOBIS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영화관 입장권 데이터 수집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 리뷰 데이터 수집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C71DC0D-59CD-6C2C-5B94-F1F06A49D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556" y1="27778" x2="59259" y2="66667"/>
                        <a14:foregroundMark x1="70370" y1="27778" x2="74074" y2="55556"/>
                        <a14:foregroundMark x1="77778" y1="22222" x2="74074" y2="38889"/>
                        <a14:foregroundMark x1="74074" y1="22222" x2="62963" y2="22222"/>
                        <a14:foregroundMark x1="59259" y1="16667" x2="51852" y2="16667"/>
                        <a14:foregroundMark x1="51852" y1="22222" x2="55556" y2="66667"/>
                        <a14:foregroundMark x1="51852" y1="50000" x2="51852" y2="77778"/>
                        <a14:foregroundMark x1="51852" y1="83333" x2="77778" y2="83333"/>
                        <a14:foregroundMark x1="85185" y1="77778" x2="85185" y2="38889"/>
                        <a14:foregroundMark x1="85185" y1="27778" x2="81481" y2="2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914" y="2995168"/>
            <a:ext cx="257175" cy="1714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BC048D1-C51F-CE11-F3C7-FDDBB443C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556" y1="27778" x2="59259" y2="66667"/>
                        <a14:foregroundMark x1="70370" y1="27778" x2="74074" y2="55556"/>
                        <a14:foregroundMark x1="77778" y1="22222" x2="74074" y2="38889"/>
                        <a14:foregroundMark x1="74074" y1="22222" x2="62963" y2="22222"/>
                        <a14:foregroundMark x1="59259" y1="16667" x2="51852" y2="16667"/>
                        <a14:foregroundMark x1="51852" y1="22222" x2="55556" y2="66667"/>
                        <a14:foregroundMark x1="51852" y1="50000" x2="51852" y2="77778"/>
                        <a14:foregroundMark x1="51852" y1="83333" x2="77778" y2="83333"/>
                        <a14:foregroundMark x1="85185" y1="77778" x2="85185" y2="38889"/>
                        <a14:foregroundMark x1="85185" y1="27778" x2="81481" y2="2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914" y="3473799"/>
            <a:ext cx="257175" cy="1714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FE3AB01-A95B-671E-4D8D-49D3A03C5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556" y1="27778" x2="59259" y2="66667"/>
                        <a14:foregroundMark x1="70370" y1="27778" x2="74074" y2="55556"/>
                        <a14:foregroundMark x1="77778" y1="22222" x2="74074" y2="38889"/>
                        <a14:foregroundMark x1="74074" y1="22222" x2="62963" y2="22222"/>
                        <a14:foregroundMark x1="59259" y1="16667" x2="51852" y2="16667"/>
                        <a14:foregroundMark x1="51852" y1="22222" x2="55556" y2="66667"/>
                        <a14:foregroundMark x1="51852" y1="50000" x2="51852" y2="77778"/>
                        <a14:foregroundMark x1="51852" y1="83333" x2="77778" y2="83333"/>
                        <a14:foregroundMark x1="85185" y1="77778" x2="85185" y2="38889"/>
                        <a14:foregroundMark x1="85185" y1="27778" x2="81481" y2="2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914" y="3966718"/>
            <a:ext cx="257175" cy="1714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F0F5E60-0A61-7BB2-C1BD-765892749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556" y1="27778" x2="59259" y2="66667"/>
                        <a14:foregroundMark x1="70370" y1="27778" x2="74074" y2="55556"/>
                        <a14:foregroundMark x1="77778" y1="22222" x2="74074" y2="38889"/>
                        <a14:foregroundMark x1="74074" y1="22222" x2="62963" y2="22222"/>
                        <a14:foregroundMark x1="59259" y1="16667" x2="51852" y2="16667"/>
                        <a14:foregroundMark x1="51852" y1="22222" x2="55556" y2="66667"/>
                        <a14:foregroundMark x1="51852" y1="50000" x2="51852" y2="77778"/>
                        <a14:foregroundMark x1="51852" y1="83333" x2="77778" y2="83333"/>
                        <a14:foregroundMark x1="85185" y1="77778" x2="85185" y2="38889"/>
                        <a14:foregroundMark x1="85185" y1="27778" x2="81481" y2="2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914" y="4454875"/>
            <a:ext cx="257175" cy="1714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7E364FE-90A8-1CBC-74EA-DA775D9D5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556" y1="27778" x2="59259" y2="66667"/>
                        <a14:foregroundMark x1="70370" y1="27778" x2="74074" y2="55556"/>
                        <a14:foregroundMark x1="77778" y1="22222" x2="74074" y2="38889"/>
                        <a14:foregroundMark x1="74074" y1="22222" x2="62963" y2="22222"/>
                        <a14:foregroundMark x1="59259" y1="16667" x2="51852" y2="16667"/>
                        <a14:foregroundMark x1="51852" y1="22222" x2="55556" y2="66667"/>
                        <a14:foregroundMark x1="51852" y1="50000" x2="51852" y2="77778"/>
                        <a14:foregroundMark x1="51852" y1="83333" x2="77778" y2="83333"/>
                        <a14:foregroundMark x1="85185" y1="77778" x2="85185" y2="38889"/>
                        <a14:foregroundMark x1="85185" y1="27778" x2="81481" y2="2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914" y="4938269"/>
            <a:ext cx="257175" cy="171450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9E3A82A-DA22-D1DC-7901-AA7BA5F8F259}"/>
              </a:ext>
            </a:extLst>
          </p:cNvPr>
          <p:cNvCxnSpPr/>
          <p:nvPr/>
        </p:nvCxnSpPr>
        <p:spPr>
          <a:xfrm>
            <a:off x="3936649" y="2352742"/>
            <a:ext cx="0" cy="29445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751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802F649B-AB4D-E618-2713-F27DA4D3C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57" y="1185859"/>
            <a:ext cx="3000375" cy="265747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9C6DFE1-BA12-B4B5-19A6-BEC32448B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532" y="1185859"/>
            <a:ext cx="5314950" cy="45529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6E5239D-1654-3C33-BF88-D4FD5A026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145" y="2727494"/>
            <a:ext cx="4619625" cy="374332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3D23C38-1AE9-4D5C-CD58-A522D8454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185" y="4639412"/>
            <a:ext cx="4819650" cy="1562100"/>
          </a:xfrm>
          <a:prstGeom prst="rect">
            <a:avLst/>
          </a:prstGeom>
          <a:ln w="25400">
            <a:solidFill>
              <a:srgbClr val="FFDC17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4.1 VS Code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인터프리터 선택</a:t>
            </a:r>
            <a:endParaRPr lang="ko-KR" altLang="en-US" sz="2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7" y="362254"/>
            <a:ext cx="154721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실행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7099EF-85C3-161F-7574-F2C2EE688B2A}"/>
              </a:ext>
            </a:extLst>
          </p:cNvPr>
          <p:cNvSpPr/>
          <p:nvPr/>
        </p:nvSpPr>
        <p:spPr>
          <a:xfrm>
            <a:off x="832151" y="2738663"/>
            <a:ext cx="2045598" cy="38861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5418719" y="3313652"/>
            <a:ext cx="4508474" cy="51839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EF543C-065D-57DF-D518-6D9153722F44}"/>
              </a:ext>
            </a:extLst>
          </p:cNvPr>
          <p:cNvGrpSpPr/>
          <p:nvPr/>
        </p:nvGrpSpPr>
        <p:grpSpPr>
          <a:xfrm>
            <a:off x="2202371" y="2806284"/>
            <a:ext cx="675378" cy="641979"/>
            <a:chOff x="1959327" y="5313425"/>
            <a:chExt cx="675378" cy="641979"/>
          </a:xfrm>
        </p:grpSpPr>
        <p:pic>
          <p:nvPicPr>
            <p:cNvPr id="9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F4A6000-1B95-E65D-4F8E-57E9AF62C2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259D12B-3651-1F24-DB5C-7D14E88112F9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CE72859-3629-5128-0159-EEE47340CFF1}"/>
              </a:ext>
            </a:extLst>
          </p:cNvPr>
          <p:cNvGrpSpPr/>
          <p:nvPr/>
        </p:nvGrpSpPr>
        <p:grpSpPr>
          <a:xfrm>
            <a:off x="4438988" y="1731984"/>
            <a:ext cx="675378" cy="641979"/>
            <a:chOff x="1959327" y="5313425"/>
            <a:chExt cx="675378" cy="641979"/>
          </a:xfrm>
        </p:grpSpPr>
        <p:pic>
          <p:nvPicPr>
            <p:cNvPr id="3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751AA445-5515-5F80-4C30-05AC8A1E1D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B63F7C5-A74B-7900-1FDA-C20521E81514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16D31EA-EEC5-A0B8-1E5D-6F37CF07DDC9}"/>
              </a:ext>
            </a:extLst>
          </p:cNvPr>
          <p:cNvSpPr/>
          <p:nvPr/>
        </p:nvSpPr>
        <p:spPr>
          <a:xfrm>
            <a:off x="5164658" y="2135940"/>
            <a:ext cx="1891527" cy="236793"/>
          </a:xfrm>
          <a:prstGeom prst="roundRect">
            <a:avLst/>
          </a:prstGeom>
          <a:solidFill>
            <a:srgbClr val="FFDC17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Ctrl + Shift + P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1CA3E6F-6A50-209B-6FA4-6C4263DCD8C5}"/>
              </a:ext>
            </a:extLst>
          </p:cNvPr>
          <p:cNvGrpSpPr/>
          <p:nvPr/>
        </p:nvGrpSpPr>
        <p:grpSpPr>
          <a:xfrm>
            <a:off x="7096481" y="3279805"/>
            <a:ext cx="675378" cy="641979"/>
            <a:chOff x="1959327" y="5313425"/>
            <a:chExt cx="675378" cy="641979"/>
          </a:xfrm>
        </p:grpSpPr>
        <p:pic>
          <p:nvPicPr>
            <p:cNvPr id="2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93C428D4-0640-1B05-BE10-ADD75F1EDD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EC346FB-FA80-DF42-EDEE-6C244656BD29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1BA58AE-08A2-417A-BD25-64364DB11387}"/>
              </a:ext>
            </a:extLst>
          </p:cNvPr>
          <p:cNvSpPr/>
          <p:nvPr/>
        </p:nvSpPr>
        <p:spPr>
          <a:xfrm>
            <a:off x="7044896" y="5439920"/>
            <a:ext cx="4838400" cy="23679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E2479D0-4A4F-1C6D-2D93-8786EAAA5A44}"/>
              </a:ext>
            </a:extLst>
          </p:cNvPr>
          <p:cNvGrpSpPr/>
          <p:nvPr/>
        </p:nvGrpSpPr>
        <p:grpSpPr>
          <a:xfrm>
            <a:off x="9952204" y="5120666"/>
            <a:ext cx="779939" cy="551610"/>
            <a:chOff x="1854766" y="5718611"/>
            <a:chExt cx="779939" cy="551610"/>
          </a:xfrm>
        </p:grpSpPr>
        <p:pic>
          <p:nvPicPr>
            <p:cNvPr id="3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1C7A6D3C-4208-447E-6C4A-CBF3DA7695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96E9455-2E11-03D1-DF2A-8E0999720E0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5968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41DFBDAC-DA16-D8D4-4991-2E76AB181930}"/>
              </a:ext>
            </a:extLst>
          </p:cNvPr>
          <p:cNvSpPr/>
          <p:nvPr/>
        </p:nvSpPr>
        <p:spPr>
          <a:xfrm>
            <a:off x="6779523" y="3536851"/>
            <a:ext cx="4695238" cy="260029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EA37030-DC85-8D47-8AA9-D8A7AC586557}"/>
              </a:ext>
            </a:extLst>
          </p:cNvPr>
          <p:cNvSpPr/>
          <p:nvPr/>
        </p:nvSpPr>
        <p:spPr>
          <a:xfrm>
            <a:off x="675859" y="3536851"/>
            <a:ext cx="4695230" cy="260029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4.2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실행메뉴 확인</a:t>
            </a:r>
            <a:r>
              <a:rPr lang="ko-KR" altLang="en-US" sz="4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[1]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7" y="362254"/>
            <a:ext cx="154721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실행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658812" y="1305130"/>
            <a:ext cx="5056493" cy="1990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KOBIS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영화관 입장권 데이터 수집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>
              <a:lnSpc>
                <a:spcPct val="150000"/>
              </a:lnSpc>
              <a:defRPr/>
            </a:pP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kobis_crawling.py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1. KOBIS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크롤링하여 데이터 수집 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2. DB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kobis_movie_gather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3. CSV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저장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(kobis_movie_gather.csv)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0E41D9-2B12-35AD-1667-CC4F488FC9FF}"/>
              </a:ext>
            </a:extLst>
          </p:cNvPr>
          <p:cNvSpPr txBox="1"/>
          <p:nvPr/>
        </p:nvSpPr>
        <p:spPr>
          <a:xfrm>
            <a:off x="541280" y="1305130"/>
            <a:ext cx="5056494" cy="1990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NAVER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리뷰 데이터 수집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</a:p>
          <a:p>
            <a:pPr>
              <a:lnSpc>
                <a:spcPct val="150000"/>
              </a:lnSpc>
              <a:defRPr/>
            </a:pP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naver_review_crawling.py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1. NAVER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크롤링하여 데이터 수집 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2. DB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)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3. CSV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저장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(naver_review_gather.csv)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606F105-2AA1-5213-A2F0-CA332632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58" y="3672319"/>
            <a:ext cx="4695238" cy="18952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76E65F8-5667-B236-CC1C-3D368A139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523" y="3672319"/>
            <a:ext cx="4666667" cy="1704762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415D74E-A963-5DEA-A154-0FA09DCEBAD2}"/>
              </a:ext>
            </a:extLst>
          </p:cNvPr>
          <p:cNvCxnSpPr/>
          <p:nvPr/>
        </p:nvCxnSpPr>
        <p:spPr>
          <a:xfrm>
            <a:off x="6062133" y="1445342"/>
            <a:ext cx="0" cy="463099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7788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BE47DD-2AA5-B89C-91BA-6E970967A740}"/>
              </a:ext>
            </a:extLst>
          </p:cNvPr>
          <p:cNvSpPr/>
          <p:nvPr/>
        </p:nvSpPr>
        <p:spPr>
          <a:xfrm>
            <a:off x="6489290" y="2058944"/>
            <a:ext cx="5142856" cy="408575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4.2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실행메뉴 확인</a:t>
            </a:r>
            <a:r>
              <a:rPr lang="ko-KR" altLang="en-US" sz="4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[2]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7" y="362254"/>
            <a:ext cx="154721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실행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411283" y="1169662"/>
            <a:ext cx="5379918" cy="2983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main_full.py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## NAVER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영화 리뷰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감성분석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##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[ STEP 1 ]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 리뷰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1. DB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접속후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 로딩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2.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별점을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기준으로 라벨 추가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(0,1,2)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3.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4.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단어 토큰화 및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불용어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정제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5. DB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9A304D-3374-EDE9-40B1-D7BFD22F00EA}"/>
              </a:ext>
            </a:extLst>
          </p:cNvPr>
          <p:cNvCxnSpPr/>
          <p:nvPr/>
        </p:nvCxnSpPr>
        <p:spPr>
          <a:xfrm>
            <a:off x="6062133" y="1445342"/>
            <a:ext cx="0" cy="463099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58C82AFF-6951-9B57-E129-9E515E0B7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89" y="2109744"/>
            <a:ext cx="5142857" cy="3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00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4428005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1.1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파이썬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ver3.10.6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시작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84E25A-AC43-43E2-544A-13F4C2458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4" y="1759417"/>
            <a:ext cx="6343650" cy="39052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EB9FA90-15C3-D1DE-5598-A8C3AE5FD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366" y="2229933"/>
            <a:ext cx="6343650" cy="390525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10595327" y="5731114"/>
            <a:ext cx="675378" cy="641979"/>
            <a:chOff x="1959327" y="5313425"/>
            <a:chExt cx="675378" cy="641979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DBE6CA-5108-51FF-A74A-65380EF22366}"/>
              </a:ext>
            </a:extLst>
          </p:cNvPr>
          <p:cNvSpPr/>
          <p:nvPr/>
        </p:nvSpPr>
        <p:spPr>
          <a:xfrm>
            <a:off x="1980258" y="5268953"/>
            <a:ext cx="1853025" cy="267858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1C5703-E16D-1542-1F69-6F2392E2C43E}"/>
              </a:ext>
            </a:extLst>
          </p:cNvPr>
          <p:cNvSpPr/>
          <p:nvPr/>
        </p:nvSpPr>
        <p:spPr>
          <a:xfrm>
            <a:off x="2027618" y="4115347"/>
            <a:ext cx="2384362" cy="55279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1959327" y="5313425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3833283" y="4263559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F3351D-B258-7B56-A18B-84B1E4467D8C}"/>
              </a:ext>
            </a:extLst>
          </p:cNvPr>
          <p:cNvSpPr/>
          <p:nvPr/>
        </p:nvSpPr>
        <p:spPr>
          <a:xfrm>
            <a:off x="7305672" y="2916820"/>
            <a:ext cx="4187987" cy="245737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339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BE47DD-2AA5-B89C-91BA-6E970967A740}"/>
              </a:ext>
            </a:extLst>
          </p:cNvPr>
          <p:cNvSpPr/>
          <p:nvPr/>
        </p:nvSpPr>
        <p:spPr>
          <a:xfrm>
            <a:off x="6489290" y="1997676"/>
            <a:ext cx="5142856" cy="414702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4.2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실행메뉴 확인</a:t>
            </a:r>
            <a:r>
              <a:rPr lang="ko-KR" altLang="en-US" sz="4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[3]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7" y="362254"/>
            <a:ext cx="154721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실행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411283" y="1169662"/>
            <a:ext cx="5379918" cy="2613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scrub_main.py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## NAVER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영화 리뷰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감성분석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##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[ STEP 2 ]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단어 토큰화 및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불용어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삭제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1. DB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접속후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 로딩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2.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단어 집합화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3.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4.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단어 시퀀스 정제 및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백터화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9A304D-3374-EDE9-40B1-D7BFD22F00EA}"/>
              </a:ext>
            </a:extLst>
          </p:cNvPr>
          <p:cNvCxnSpPr/>
          <p:nvPr/>
        </p:nvCxnSpPr>
        <p:spPr>
          <a:xfrm>
            <a:off x="6062133" y="1445342"/>
            <a:ext cx="0" cy="463099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EE650CB-B44E-8C9E-3511-5A5AC35B5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582" y="2111976"/>
            <a:ext cx="5114286" cy="3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41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BE47DD-2AA5-B89C-91BA-6E970967A740}"/>
              </a:ext>
            </a:extLst>
          </p:cNvPr>
          <p:cNvSpPr/>
          <p:nvPr/>
        </p:nvSpPr>
        <p:spPr>
          <a:xfrm>
            <a:off x="6489290" y="1870420"/>
            <a:ext cx="5142856" cy="4426661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4.2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실행메뉴 확인</a:t>
            </a:r>
            <a:r>
              <a:rPr lang="ko-KR" altLang="en-US" sz="4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[4]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7" y="362254"/>
            <a:ext cx="154721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실행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411283" y="1169662"/>
            <a:ext cx="5379918" cy="519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scrub_main.py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## NAVER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영화 리뷰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감성분석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##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[ STEP 3 ]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훈련 및 검증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 예외 사항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STEP2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실행하지 않으면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STEP3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 실행되지 않습니다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정의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모델 컴파일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2.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훈련과 검증 데이터 셋팅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(8:2)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3.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훈련 및 검증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(Epoch 15)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4.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결과를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손실율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정확도 그래프로 확인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5.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모델링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훈련 및 검증 재실행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(Epoch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6.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 확인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손실율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정확도 수치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7.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긍정지수 예측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8. DB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9A304D-3374-EDE9-40B1-D7BFD22F00EA}"/>
              </a:ext>
            </a:extLst>
          </p:cNvPr>
          <p:cNvCxnSpPr/>
          <p:nvPr/>
        </p:nvCxnSpPr>
        <p:spPr>
          <a:xfrm>
            <a:off x="6062133" y="1445342"/>
            <a:ext cx="0" cy="463099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4DEF1EC-3A9A-D33B-5D62-1E3CDF2A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89" y="1933921"/>
            <a:ext cx="5142857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2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435FD5-4449-C1DA-3BD3-97094CC0DCDF}"/>
              </a:ext>
            </a:extLst>
          </p:cNvPr>
          <p:cNvSpPr/>
          <p:nvPr/>
        </p:nvSpPr>
        <p:spPr>
          <a:xfrm>
            <a:off x="6489290" y="1338998"/>
            <a:ext cx="5142856" cy="495808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A7F330-1810-3553-3F6F-18E405A96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337" y="1451033"/>
            <a:ext cx="4857750" cy="419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EA8B8F-68E0-4127-D5FD-46067A274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575" y="2084670"/>
            <a:ext cx="5114286" cy="37142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B5BC8C7-8CC3-0DE2-90A8-FE25112ED11B}"/>
              </a:ext>
            </a:extLst>
          </p:cNvPr>
          <p:cNvSpPr/>
          <p:nvPr/>
        </p:nvSpPr>
        <p:spPr>
          <a:xfrm>
            <a:off x="491408" y="1338998"/>
            <a:ext cx="5142856" cy="495808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284EA1-DEC5-6656-2FF7-56403603E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53" y="1355783"/>
            <a:ext cx="2143125" cy="4476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54E80CF-1985-5A51-C7BA-8EDB697BA1AE}"/>
              </a:ext>
            </a:extLst>
          </p:cNvPr>
          <p:cNvSpPr/>
          <p:nvPr/>
        </p:nvSpPr>
        <p:spPr>
          <a:xfrm>
            <a:off x="850135" y="1781176"/>
            <a:ext cx="3350438" cy="445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53F01B-99CC-2608-9348-96101265A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10" y="4016458"/>
            <a:ext cx="2938991" cy="22224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8A0BF6-3004-F382-4665-9FDBDDE573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196" y="1797606"/>
            <a:ext cx="2900934" cy="22117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4.2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실행메뉴 확인</a:t>
            </a:r>
            <a:r>
              <a:rPr lang="ko-KR" altLang="en-US" sz="4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[5]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7" y="362254"/>
            <a:ext cx="154721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실행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9A304D-3374-EDE9-40B1-D7BFD22F00EA}"/>
              </a:ext>
            </a:extLst>
          </p:cNvPr>
          <p:cNvCxnSpPr/>
          <p:nvPr/>
        </p:nvCxnSpPr>
        <p:spPr>
          <a:xfrm>
            <a:off x="6062133" y="1445342"/>
            <a:ext cx="0" cy="463099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238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BE47DD-2AA5-B89C-91BA-6E970967A740}"/>
              </a:ext>
            </a:extLst>
          </p:cNvPr>
          <p:cNvSpPr/>
          <p:nvPr/>
        </p:nvSpPr>
        <p:spPr>
          <a:xfrm>
            <a:off x="6489290" y="2006600"/>
            <a:ext cx="5142856" cy="429048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0C6B6C-1950-F367-DBFD-1DD58B193E79}"/>
              </a:ext>
            </a:extLst>
          </p:cNvPr>
          <p:cNvSpPr txBox="1"/>
          <p:nvPr/>
        </p:nvSpPr>
        <p:spPr>
          <a:xfrm>
            <a:off x="419089" y="1169662"/>
            <a:ext cx="5379918" cy="2244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scrub_main.py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## KOBIS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영화관 입장권 통합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##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[ STEP 1 ]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영화관 입장권 수집 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1. DB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접속후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 로딩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2.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3. DB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66A09-D9B3-D067-0762-5674C1D6C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90" y="2134692"/>
            <a:ext cx="5142857" cy="253333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4.2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실행메뉴 확인</a:t>
            </a:r>
            <a:r>
              <a:rPr lang="ko-KR" altLang="en-US" sz="4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[6]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7" y="362254"/>
            <a:ext cx="154721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실행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9A304D-3374-EDE9-40B1-D7BFD22F00EA}"/>
              </a:ext>
            </a:extLst>
          </p:cNvPr>
          <p:cNvCxnSpPr/>
          <p:nvPr/>
        </p:nvCxnSpPr>
        <p:spPr>
          <a:xfrm>
            <a:off x="6062133" y="1445342"/>
            <a:ext cx="0" cy="463099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8171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602888-D07A-A75C-CBD3-F2D203B7D715}"/>
              </a:ext>
            </a:extLst>
          </p:cNvPr>
          <p:cNvSpPr/>
          <p:nvPr/>
        </p:nvSpPr>
        <p:spPr>
          <a:xfrm>
            <a:off x="4222800" y="3532991"/>
            <a:ext cx="3749346" cy="447864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12A51-4978-9A08-E8F8-0B212F189BC2}"/>
              </a:ext>
            </a:extLst>
          </p:cNvPr>
          <p:cNvSpPr txBox="1"/>
          <p:nvPr/>
        </p:nvSpPr>
        <p:spPr>
          <a:xfrm>
            <a:off x="3143374" y="3528185"/>
            <a:ext cx="59052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spc="-300" dirty="0">
                <a:solidFill>
                  <a:srgbClr val="FFDC17"/>
                </a:solidFill>
                <a:latin typeface="+mn-ea"/>
              </a:rPr>
              <a:t>질문이 있다면 말씀해주세요</a:t>
            </a:r>
            <a:r>
              <a:rPr lang="en-US" altLang="ko-KR" sz="2500" b="1" spc="-300" dirty="0">
                <a:solidFill>
                  <a:srgbClr val="FFDC17"/>
                </a:solidFill>
                <a:latin typeface="+mn-ea"/>
              </a:rPr>
              <a:t>.</a:t>
            </a:r>
            <a:endParaRPr lang="ko-KR" altLang="en-US" sz="2500" b="1" spc="-300" dirty="0">
              <a:solidFill>
                <a:srgbClr val="FFDC17"/>
              </a:solidFill>
              <a:latin typeface="+mn-ea"/>
            </a:endParaRPr>
          </a:p>
        </p:txBody>
      </p:sp>
      <p:sp>
        <p:nvSpPr>
          <p:cNvPr id="8" name="L 도형 7">
            <a:extLst>
              <a:ext uri="{FF2B5EF4-FFF2-40B4-BE49-F238E27FC236}">
                <a16:creationId xmlns:a16="http://schemas.microsoft.com/office/drawing/2014/main" id="{308D9C9D-ABA9-8773-75E8-8339732BE66E}"/>
              </a:ext>
            </a:extLst>
          </p:cNvPr>
          <p:cNvSpPr/>
          <p:nvPr/>
        </p:nvSpPr>
        <p:spPr>
          <a:xfrm rot="5400000">
            <a:off x="390227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9" name="L 도형 8">
            <a:extLst>
              <a:ext uri="{FF2B5EF4-FFF2-40B4-BE49-F238E27FC236}">
                <a16:creationId xmlns:a16="http://schemas.microsoft.com/office/drawing/2014/main" id="{0A4E36DE-63D4-AFF7-C54E-B0CC5E2D5904}"/>
              </a:ext>
            </a:extLst>
          </p:cNvPr>
          <p:cNvSpPr/>
          <p:nvPr/>
        </p:nvSpPr>
        <p:spPr>
          <a:xfrm rot="10800000">
            <a:off x="11388959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1" name="L 도형 10">
            <a:extLst>
              <a:ext uri="{FF2B5EF4-FFF2-40B4-BE49-F238E27FC236}">
                <a16:creationId xmlns:a16="http://schemas.microsoft.com/office/drawing/2014/main" id="{987E792D-7301-C3E0-57A5-C15D0CA18354}"/>
              </a:ext>
            </a:extLst>
          </p:cNvPr>
          <p:cNvSpPr/>
          <p:nvPr/>
        </p:nvSpPr>
        <p:spPr>
          <a:xfrm rot="16200000">
            <a:off x="11388959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L 도형 11">
            <a:extLst>
              <a:ext uri="{FF2B5EF4-FFF2-40B4-BE49-F238E27FC236}">
                <a16:creationId xmlns:a16="http://schemas.microsoft.com/office/drawing/2014/main" id="{B3DA1DF1-2EAB-416F-74F9-166A005123B8}"/>
              </a:ext>
            </a:extLst>
          </p:cNvPr>
          <p:cNvSpPr/>
          <p:nvPr/>
        </p:nvSpPr>
        <p:spPr>
          <a:xfrm>
            <a:off x="390227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10E0E-0F9D-DC5F-F038-3068A1A3992B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EE91D-31BA-080C-2F1C-25D577E7FF6E}"/>
              </a:ext>
            </a:extLst>
          </p:cNvPr>
          <p:cNvSpPr txBox="1"/>
          <p:nvPr/>
        </p:nvSpPr>
        <p:spPr>
          <a:xfrm>
            <a:off x="4221326" y="2189846"/>
            <a:ext cx="37493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spc="-300" dirty="0" err="1">
                <a:solidFill>
                  <a:srgbClr val="5F2D9A"/>
                </a:solidFill>
                <a:latin typeface="Doppio One" panose="02010603030000020804" pitchFamily="2" charset="0"/>
                <a:ea typeface="+mj-ea"/>
              </a:rPr>
              <a:t>QnA</a:t>
            </a:r>
            <a:endParaRPr lang="ko-KR" altLang="en-US" sz="7200" spc="-300" dirty="0">
              <a:solidFill>
                <a:srgbClr val="5F2D9A"/>
              </a:solidFill>
              <a:latin typeface="Doppio One" panose="02010603030000020804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85813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 도형 7">
            <a:extLst>
              <a:ext uri="{FF2B5EF4-FFF2-40B4-BE49-F238E27FC236}">
                <a16:creationId xmlns:a16="http://schemas.microsoft.com/office/drawing/2014/main" id="{308D9C9D-ABA9-8773-75E8-8339732BE66E}"/>
              </a:ext>
            </a:extLst>
          </p:cNvPr>
          <p:cNvSpPr/>
          <p:nvPr/>
        </p:nvSpPr>
        <p:spPr>
          <a:xfrm rot="5400000">
            <a:off x="390227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9" name="L 도형 8">
            <a:extLst>
              <a:ext uri="{FF2B5EF4-FFF2-40B4-BE49-F238E27FC236}">
                <a16:creationId xmlns:a16="http://schemas.microsoft.com/office/drawing/2014/main" id="{0A4E36DE-63D4-AFF7-C54E-B0CC5E2D5904}"/>
              </a:ext>
            </a:extLst>
          </p:cNvPr>
          <p:cNvSpPr/>
          <p:nvPr/>
        </p:nvSpPr>
        <p:spPr>
          <a:xfrm rot="10800000">
            <a:off x="11388959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1" name="L 도형 10">
            <a:extLst>
              <a:ext uri="{FF2B5EF4-FFF2-40B4-BE49-F238E27FC236}">
                <a16:creationId xmlns:a16="http://schemas.microsoft.com/office/drawing/2014/main" id="{987E792D-7301-C3E0-57A5-C15D0CA18354}"/>
              </a:ext>
            </a:extLst>
          </p:cNvPr>
          <p:cNvSpPr/>
          <p:nvPr/>
        </p:nvSpPr>
        <p:spPr>
          <a:xfrm rot="16200000">
            <a:off x="11388959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L 도형 11">
            <a:extLst>
              <a:ext uri="{FF2B5EF4-FFF2-40B4-BE49-F238E27FC236}">
                <a16:creationId xmlns:a16="http://schemas.microsoft.com/office/drawing/2014/main" id="{B3DA1DF1-2EAB-416F-74F9-166A005123B8}"/>
              </a:ext>
            </a:extLst>
          </p:cNvPr>
          <p:cNvSpPr/>
          <p:nvPr/>
        </p:nvSpPr>
        <p:spPr>
          <a:xfrm>
            <a:off x="390227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10E0E-0F9D-DC5F-F038-3068A1A3992B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EE91D-31BA-080C-2F1C-25D577E7FF6E}"/>
              </a:ext>
            </a:extLst>
          </p:cNvPr>
          <p:cNvSpPr txBox="1"/>
          <p:nvPr/>
        </p:nvSpPr>
        <p:spPr>
          <a:xfrm>
            <a:off x="2623457" y="1678218"/>
            <a:ext cx="69450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5F2D9A"/>
                </a:solidFill>
                <a:latin typeface="Doppio One" panose="02010603030000020804" pitchFamily="2" charset="0"/>
                <a:ea typeface="+mj-ea"/>
              </a:rPr>
              <a:t>Thank You!</a:t>
            </a:r>
            <a:endParaRPr lang="ko-KR" altLang="en-US" sz="7200" spc="-300" dirty="0">
              <a:solidFill>
                <a:srgbClr val="5F2D9A"/>
              </a:solidFill>
              <a:latin typeface="Doppio One" panose="02010603030000020804" pitchFamily="2" charset="0"/>
              <a:ea typeface="+mj-ea"/>
            </a:endParaRPr>
          </a:p>
        </p:txBody>
      </p:sp>
      <p:pic>
        <p:nvPicPr>
          <p:cNvPr id="2" name="Picture 6" descr="영화관, 팝콘 일러스트">
            <a:extLst>
              <a:ext uri="{FF2B5EF4-FFF2-40B4-BE49-F238E27FC236}">
                <a16:creationId xmlns:a16="http://schemas.microsoft.com/office/drawing/2014/main" id="{231FF98B-2070-8912-85A9-346355595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167" b="79167" l="15000" r="86833">
                        <a14:foregroundMark x1="19000" y1="33167" x2="25833" y2="39667"/>
                        <a14:foregroundMark x1="25833" y1="39667" x2="28333" y2="40333"/>
                        <a14:foregroundMark x1="18000" y1="34833" x2="15167" y2="42833"/>
                        <a14:foregroundMark x1="15167" y1="42833" x2="15000" y2="43000"/>
                        <a14:foregroundMark x1="15000" y1="43667" x2="24167" y2="50000"/>
                        <a14:foregroundMark x1="24167" y1="50000" x2="32333" y2="51000"/>
                        <a14:foregroundMark x1="31000" y1="52500" x2="23000" y2="58167"/>
                        <a14:foregroundMark x1="22833" y1="59833" x2="26333" y2="70333"/>
                        <a14:foregroundMark x1="24667" y1="69833" x2="32833" y2="72333"/>
                        <a14:foregroundMark x1="32833" y1="72333" x2="44000" y2="72667"/>
                        <a14:foregroundMark x1="44000" y1="72667" x2="58667" y2="72333"/>
                        <a14:foregroundMark x1="74314" y1="67895" x2="80500" y2="65833"/>
                        <a14:foregroundMark x1="62000" y1="72000" x2="62926" y2="71691"/>
                        <a14:foregroundMark x1="79000" y1="51667" x2="79380" y2="52865"/>
                        <a14:foregroundMark x1="69203" y1="69463" x2="76167" y2="67000"/>
                        <a14:foregroundMark x1="62500" y1="71833" x2="63909" y2="71335"/>
                        <a14:foregroundMark x1="34833" y1="73500" x2="35167" y2="76500"/>
                        <a14:foregroundMark x1="59833" y1="77500" x2="61333" y2="79167"/>
                        <a14:foregroundMark x1="65333" y1="78333" x2="67667" y2="79000"/>
                        <a14:foregroundMark x1="69000" y1="78167" x2="70500" y2="77500"/>
                        <a14:foregroundMark x1="70333" y1="77167" x2="69667" y2="75667"/>
                        <a14:foregroundMark x1="68500" y1="75833" x2="67667" y2="76333"/>
                        <a14:foregroundMark x1="70833" y1="76667" x2="69833" y2="78333"/>
                        <a14:foregroundMark x1="71000" y1="76333" x2="69667" y2="75500"/>
                        <a14:foregroundMark x1="54500" y1="24500" x2="59000" y2="20833"/>
                        <a14:foregroundMark x1="59000" y1="20667" x2="64000" y2="19167"/>
                        <a14:foregroundMark x1="64167" y1="18833" x2="69333" y2="18167"/>
                        <a14:foregroundMark x1="69833" y1="18333" x2="74833" y2="20333"/>
                        <a14:foregroundMark x1="74667" y1="19833" x2="79000" y2="21833"/>
                        <a14:foregroundMark x1="79333" y1="22000" x2="82333" y2="24667"/>
                        <a14:foregroundMark x1="82667" y1="24667" x2="85000" y2="28333"/>
                        <a14:foregroundMark x1="85000" y1="28667" x2="86833" y2="35000"/>
                        <a14:foregroundMark x1="86667" y1="35667" x2="86833" y2="41500"/>
                        <a14:foregroundMark x1="86500" y1="42167" x2="84000" y2="47667"/>
                        <a14:foregroundMark x1="83000" y1="48167" x2="79667" y2="51500"/>
                        <a14:foregroundMark x1="70667" y1="54500" x2="70167" y2="43000"/>
                        <a14:foregroundMark x1="70167" y1="43000" x2="80833" y2="35000"/>
                        <a14:foregroundMark x1="80833" y1="35000" x2="74833" y2="27167"/>
                        <a14:foregroundMark x1="74833" y1="27167" x2="63667" y2="23333"/>
                        <a14:foregroundMark x1="63667" y1="23333" x2="63333" y2="23333"/>
                        <a14:foregroundMark x1="26500" y1="31667" x2="27000" y2="29667"/>
                        <a14:foregroundMark x1="29333" y1="29667" x2="32000" y2="28667"/>
                        <a14:foregroundMark x1="33000" y1="28167" x2="34000" y2="27667"/>
                        <a14:foregroundMark x1="33833" y1="26167" x2="33667" y2="25167"/>
                        <a14:foregroundMark x1="38667" y1="25167" x2="37167" y2="23833"/>
                        <a14:foregroundMark x1="43667" y1="22500" x2="42667" y2="22333"/>
                        <a14:foregroundMark x1="48667" y1="21500" x2="47000" y2="20167"/>
                        <a14:foregroundMark x1="50167" y1="22833" x2="48500" y2="20333"/>
                        <a14:foregroundMark x1="54333" y1="24167" x2="52500" y2="22000"/>
                        <a14:foregroundMark x1="52000" y1="21833" x2="50333" y2="22667"/>
                        <a14:foregroundMark x1="33333" y1="25333" x2="33000" y2="27500"/>
                        <a14:foregroundMark x1="32500" y1="26833" x2="30667" y2="28500"/>
                        <a14:foregroundMark x1="28333" y1="29500" x2="26000" y2="30167"/>
                        <a14:foregroundMark x1="26167" y1="31000" x2="27000" y2="33667"/>
                        <a14:foregroundMark x1="27167" y1="29500" x2="26500" y2="29833"/>
                        <a14:foregroundMark x1="85667" y1="37167" x2="81167" y2="44333"/>
                        <a14:foregroundMark x1="81167" y1="44333" x2="74500" y2="50000"/>
                        <a14:foregroundMark x1="74500" y1="50000" x2="74000" y2="50167"/>
                        <a14:foregroundMark x1="64000" y1="18833" x2="60833" y2="21333"/>
                        <a14:backgroundMark x1="81167" y1="58833" x2="79500" y2="53667"/>
                        <a14:backgroundMark x1="80167" y1="52833" x2="80333" y2="57000"/>
                        <a14:backgroundMark x1="81667" y1="56167" x2="81000" y2="57500"/>
                        <a14:backgroundMark x1="63000" y1="73000" x2="68000" y2="71667"/>
                        <a14:backgroundMark x1="62333" y1="72833" x2="63333" y2="728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07" t="17048" r="12251" b="18762"/>
          <a:stretch/>
        </p:blipFill>
        <p:spPr bwMode="auto">
          <a:xfrm>
            <a:off x="4818227" y="3065096"/>
            <a:ext cx="2395553" cy="20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087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59D291D-7792-6E4E-19D1-C293647C0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366" y="2224811"/>
            <a:ext cx="6343650" cy="3905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359B6D-8AAB-C350-4D67-CFF35B69C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90" y="1757183"/>
            <a:ext cx="6342857" cy="390476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4428005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1.1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파이썬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ver3.10.6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시작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3B9884-E9BB-A08A-84CE-A478B37AA303}"/>
              </a:ext>
            </a:extLst>
          </p:cNvPr>
          <p:cNvSpPr/>
          <p:nvPr/>
        </p:nvSpPr>
        <p:spPr>
          <a:xfrm>
            <a:off x="2013266" y="4583546"/>
            <a:ext cx="4514856" cy="354800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4FF2BB-AF5A-4BF7-4D0D-81AE507D5901}"/>
              </a:ext>
            </a:extLst>
          </p:cNvPr>
          <p:cNvSpPr/>
          <p:nvPr/>
        </p:nvSpPr>
        <p:spPr>
          <a:xfrm>
            <a:off x="4687747" y="5262566"/>
            <a:ext cx="1006998" cy="30081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40196F-1729-08A0-3361-5A8F20F79709}"/>
              </a:ext>
            </a:extLst>
          </p:cNvPr>
          <p:cNvSpPr/>
          <p:nvPr/>
        </p:nvSpPr>
        <p:spPr>
          <a:xfrm>
            <a:off x="2013266" y="2465406"/>
            <a:ext cx="3350911" cy="173215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3263599" y="4628018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5364177" y="5262566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04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3A0608C-D028-6C38-0FDC-6B7F39C5B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8" y="1686776"/>
            <a:ext cx="6343650" cy="39052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4428005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1.1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파이썬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ver3.10.6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완료 및 확인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845DEE-5D78-E321-6E22-0D3D29DE4CBC}"/>
              </a:ext>
            </a:extLst>
          </p:cNvPr>
          <p:cNvSpPr txBox="1"/>
          <p:nvPr/>
        </p:nvSpPr>
        <p:spPr>
          <a:xfrm>
            <a:off x="7252617" y="1599375"/>
            <a:ext cx="4939383" cy="76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윈도우 키 옆 검색창에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cmd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입력합니다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 프롬프트를 실행하여 버전을 확인합니다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C301B57-5E14-07B5-D66F-480C99DE4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131" y="2469028"/>
            <a:ext cx="4076700" cy="20288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DB940E0-0F1C-567C-A827-977D7B179946}"/>
              </a:ext>
            </a:extLst>
          </p:cNvPr>
          <p:cNvGrpSpPr/>
          <p:nvPr/>
        </p:nvGrpSpPr>
        <p:grpSpPr>
          <a:xfrm>
            <a:off x="5569385" y="4845726"/>
            <a:ext cx="737355" cy="587472"/>
            <a:chOff x="2397912" y="5718611"/>
            <a:chExt cx="737355" cy="587472"/>
          </a:xfrm>
        </p:grpSpPr>
        <p:pic>
          <p:nvPicPr>
            <p:cNvPr id="25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087319AC-3598-7D80-3C75-E07AD7FD90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C6FBEC0-9A15-BE6D-AFCB-D198BE66828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B39971B0-8578-485B-D879-7E14CE0C8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2131" y="4719951"/>
            <a:ext cx="4133850" cy="158115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9893162" y="5402553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CF4515-AD0A-FA4D-7152-AD3FA3035647}"/>
              </a:ext>
            </a:extLst>
          </p:cNvPr>
          <p:cNvSpPr/>
          <p:nvPr/>
        </p:nvSpPr>
        <p:spPr>
          <a:xfrm>
            <a:off x="8890010" y="5428663"/>
            <a:ext cx="1078248" cy="267858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AB7E8C-8C34-7A26-70FE-EED65C89E81B}"/>
              </a:ext>
            </a:extLst>
          </p:cNvPr>
          <p:cNvSpPr/>
          <p:nvPr/>
        </p:nvSpPr>
        <p:spPr>
          <a:xfrm>
            <a:off x="9568436" y="3571485"/>
            <a:ext cx="1078248" cy="267858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63C00C8-0820-4067-4779-CCB1961BD27F}"/>
              </a:ext>
            </a:extLst>
          </p:cNvPr>
          <p:cNvGrpSpPr/>
          <p:nvPr/>
        </p:nvGrpSpPr>
        <p:grpSpPr>
          <a:xfrm>
            <a:off x="10348630" y="3228058"/>
            <a:ext cx="779939" cy="551610"/>
            <a:chOff x="1854766" y="5718611"/>
            <a:chExt cx="779939" cy="551610"/>
          </a:xfrm>
        </p:grpSpPr>
        <p:pic>
          <p:nvPicPr>
            <p:cNvPr id="35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D2938D7D-C319-B316-06BB-B3CCEC328F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D637250-5036-5406-9D79-BFADF06FB963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B6FEE3C-CD7D-EE10-E48F-6116916DB41B}"/>
              </a:ext>
            </a:extLst>
          </p:cNvPr>
          <p:cNvGrpSpPr/>
          <p:nvPr/>
        </p:nvGrpSpPr>
        <p:grpSpPr>
          <a:xfrm>
            <a:off x="11130606" y="4461200"/>
            <a:ext cx="779939" cy="551610"/>
            <a:chOff x="1854766" y="5718611"/>
            <a:chExt cx="779939" cy="551610"/>
          </a:xfrm>
        </p:grpSpPr>
        <p:pic>
          <p:nvPicPr>
            <p:cNvPr id="3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3332C428-C4F0-60A9-E652-39A8C96B37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D8CB678-7A95-9B4F-BB7A-DC0F50B53543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2B57186-AAFD-213A-DB23-C9C9FF1A96D2}"/>
              </a:ext>
            </a:extLst>
          </p:cNvPr>
          <p:cNvCxnSpPr/>
          <p:nvPr/>
        </p:nvCxnSpPr>
        <p:spPr>
          <a:xfrm>
            <a:off x="7342131" y="5807739"/>
            <a:ext cx="1188411" cy="0"/>
          </a:xfrm>
          <a:prstGeom prst="line">
            <a:avLst/>
          </a:prstGeom>
          <a:ln w="19050">
            <a:solidFill>
              <a:srgbClr val="FFDC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7DDC772-CBAE-23E8-4B2F-51AF75A57DD5}"/>
              </a:ext>
            </a:extLst>
          </p:cNvPr>
          <p:cNvCxnSpPr>
            <a:cxnSpLocks/>
          </p:cNvCxnSpPr>
          <p:nvPr/>
        </p:nvCxnSpPr>
        <p:spPr>
          <a:xfrm>
            <a:off x="7115427" y="1686776"/>
            <a:ext cx="0" cy="4614325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105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713858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1.2 Visual Studio Code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199305" y="1192505"/>
            <a:ext cx="4465067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https://code.visualstudio.com</a:t>
            </a:r>
            <a:endParaRPr lang="en-US" altLang="ko-KR" sz="1600" dirty="0">
              <a:solidFill>
                <a:srgbClr val="1E1E1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79C6A4-995F-8B6B-F81F-744ED85527E1}"/>
              </a:ext>
            </a:extLst>
          </p:cNvPr>
          <p:cNvSpPr txBox="1"/>
          <p:nvPr/>
        </p:nvSpPr>
        <p:spPr>
          <a:xfrm>
            <a:off x="4745122" y="5128013"/>
            <a:ext cx="630820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OS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따라서 해당하는 설치 프로그램을 다운로드 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2E26CE-4F33-1281-B744-60ED67D273F5}"/>
              </a:ext>
            </a:extLst>
          </p:cNvPr>
          <p:cNvSpPr txBox="1"/>
          <p:nvPr/>
        </p:nvSpPr>
        <p:spPr>
          <a:xfrm>
            <a:off x="4733521" y="5720160"/>
            <a:ext cx="7165464" cy="397738"/>
          </a:xfrm>
          <a:prstGeom prst="rect">
            <a:avLst/>
          </a:prstGeom>
          <a:solidFill>
            <a:srgbClr val="FFDC17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 Environment/VSCodeUserSetup-x64-1.69.2.exe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A14DD6-842E-A5E6-7BE5-ED258959A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9" r="1743"/>
          <a:stretch/>
        </p:blipFill>
        <p:spPr>
          <a:xfrm>
            <a:off x="4815068" y="2753754"/>
            <a:ext cx="7083917" cy="1905000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8CF4515-AD0A-FA4D-7152-AD3FA3035647}"/>
              </a:ext>
            </a:extLst>
          </p:cNvPr>
          <p:cNvSpPr/>
          <p:nvPr/>
        </p:nvSpPr>
        <p:spPr>
          <a:xfrm>
            <a:off x="5602153" y="4164175"/>
            <a:ext cx="6348755" cy="357646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4BA58F3-D986-4484-01C0-C4F2B21D86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57" b="27142"/>
          <a:stretch/>
        </p:blipFill>
        <p:spPr>
          <a:xfrm>
            <a:off x="291832" y="1798591"/>
            <a:ext cx="3943350" cy="34349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163D45-10CE-9DAD-1E79-98890D5939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36159" r="266" b="2330"/>
          <a:stretch/>
        </p:blipFill>
        <p:spPr>
          <a:xfrm>
            <a:off x="292821" y="3369961"/>
            <a:ext cx="3942362" cy="316382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9D82A9-13DF-8758-F531-E1716F94A04F}"/>
              </a:ext>
            </a:extLst>
          </p:cNvPr>
          <p:cNvSpPr/>
          <p:nvPr/>
        </p:nvSpPr>
        <p:spPr>
          <a:xfrm>
            <a:off x="2974472" y="3369961"/>
            <a:ext cx="376830" cy="60188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93488A-7926-7AA1-65C9-58391BA07CBB}"/>
              </a:ext>
            </a:extLst>
          </p:cNvPr>
          <p:cNvSpPr/>
          <p:nvPr/>
        </p:nvSpPr>
        <p:spPr>
          <a:xfrm>
            <a:off x="2789277" y="4754714"/>
            <a:ext cx="376830" cy="36302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C4FB15-A5FF-918B-DDD5-7DFB2745A27F}"/>
              </a:ext>
            </a:extLst>
          </p:cNvPr>
          <p:cNvSpPr txBox="1"/>
          <p:nvPr/>
        </p:nvSpPr>
        <p:spPr>
          <a:xfrm>
            <a:off x="4687752" y="1192505"/>
            <a:ext cx="5969777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solidFill>
                  <a:srgbClr val="1E1E1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https://code.visualstudio.com/updates/v1_69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86268E-B418-29D9-0123-4C732A56C929}"/>
              </a:ext>
            </a:extLst>
          </p:cNvPr>
          <p:cNvCxnSpPr>
            <a:cxnSpLocks/>
          </p:cNvCxnSpPr>
          <p:nvPr/>
        </p:nvCxnSpPr>
        <p:spPr>
          <a:xfrm>
            <a:off x="4580573" y="1192505"/>
            <a:ext cx="0" cy="5341282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마우스포인터 이미지 - 게티이미지뱅크">
            <a:extLst>
              <a:ext uri="{FF2B5EF4-FFF2-40B4-BE49-F238E27FC236}">
                <a16:creationId xmlns:a16="http://schemas.microsoft.com/office/drawing/2014/main" id="{5FEF75FC-2118-F7A0-A66D-A6F3392B5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7229937" y="3979136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마우스포인터 이미지 - 게티이미지뱅크">
            <a:extLst>
              <a:ext uri="{FF2B5EF4-FFF2-40B4-BE49-F238E27FC236}">
                <a16:creationId xmlns:a16="http://schemas.microsoft.com/office/drawing/2014/main" id="{F2667959-217D-F89C-D5E8-D1C47FD813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3074626" y="3681923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마우스포인터 이미지 - 게티이미지뱅크">
            <a:extLst>
              <a:ext uri="{FF2B5EF4-FFF2-40B4-BE49-F238E27FC236}">
                <a16:creationId xmlns:a16="http://schemas.microsoft.com/office/drawing/2014/main" id="{850AF196-2055-C062-6B94-6B8735A67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3016752" y="4908840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3B88FD6-C0CA-8003-8A88-5585760EDB3F}"/>
              </a:ext>
            </a:extLst>
          </p:cNvPr>
          <p:cNvSpPr txBox="1"/>
          <p:nvPr/>
        </p:nvSpPr>
        <p:spPr>
          <a:xfrm>
            <a:off x="4745122" y="1796766"/>
            <a:ext cx="7153863" cy="76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ver1.69.2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 받지 못한 경우에는 다운로드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설치파일을 다운로드 받으시면 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권장버전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ver1.69.2)</a:t>
            </a:r>
          </a:p>
        </p:txBody>
      </p:sp>
    </p:spTree>
    <p:extLst>
      <p:ext uri="{BB962C8B-B14F-4D97-AF65-F5344CB8AC3E}">
        <p14:creationId xmlns:p14="http://schemas.microsoft.com/office/powerpoint/2010/main" val="944123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23D1E26-0A4C-2756-4530-D0161733C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66" y="1766433"/>
            <a:ext cx="5695950" cy="4419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232AA1-1842-EEAB-C66F-02CBEF217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4" y="1759417"/>
            <a:ext cx="5695950" cy="44196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804177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1.2 Visual Studio Code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설정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-1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9B31EC-053F-068A-FDC3-26455FCA9402}"/>
              </a:ext>
            </a:extLst>
          </p:cNvPr>
          <p:cNvSpPr/>
          <p:nvPr/>
        </p:nvSpPr>
        <p:spPr>
          <a:xfrm>
            <a:off x="4247907" y="5811993"/>
            <a:ext cx="902357" cy="30081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E9FA20-139E-EBF8-8FF9-079A758702BD}"/>
              </a:ext>
            </a:extLst>
          </p:cNvPr>
          <p:cNvSpPr/>
          <p:nvPr/>
        </p:nvSpPr>
        <p:spPr>
          <a:xfrm>
            <a:off x="10220444" y="5811993"/>
            <a:ext cx="902357" cy="30081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4776708" y="5773048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10725953" y="5774656"/>
            <a:ext cx="675378" cy="641979"/>
            <a:chOff x="1959327" y="5313425"/>
            <a:chExt cx="675378" cy="641979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E6F0F9-3E9D-B5EE-429D-22AB3DCA756D}"/>
              </a:ext>
            </a:extLst>
          </p:cNvPr>
          <p:cNvSpPr/>
          <p:nvPr/>
        </p:nvSpPr>
        <p:spPr>
          <a:xfrm>
            <a:off x="544009" y="5254905"/>
            <a:ext cx="1364986" cy="244441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1233617" y="5214747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533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4737</TotalTime>
  <Words>2715</Words>
  <Application>Microsoft Office PowerPoint</Application>
  <PresentationFormat>와이드스크린</PresentationFormat>
  <Paragraphs>595</Paragraphs>
  <Slides>55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3" baseType="lpstr">
      <vt:lpstr>AppleSDGothicNeo</vt:lpstr>
      <vt:lpstr>Noto Sans Demilight</vt:lpstr>
      <vt:lpstr>나눔고딕</vt:lpstr>
      <vt:lpstr>맑은 고딕</vt:lpstr>
      <vt:lpstr>Arial</vt:lpstr>
      <vt:lpstr>Doppio One</vt:lpstr>
      <vt:lpstr>Wingdings</vt:lpstr>
      <vt:lpstr>Office 테마</vt:lpstr>
      <vt:lpstr>PowerPoint 프레젠테이션</vt:lpstr>
      <vt:lpstr>PowerPoint 프레젠테이션</vt:lpstr>
      <vt:lpstr>PowerPoint 프레젠테이션</vt:lpstr>
      <vt:lpstr>1.1 파이썬 ver3.10.6</vt:lpstr>
      <vt:lpstr>1.1 파이썬 ver3.10.6</vt:lpstr>
      <vt:lpstr>1.1 파이썬 ver3.10.6</vt:lpstr>
      <vt:lpstr>1.1 파이썬 ver3.10.6</vt:lpstr>
      <vt:lpstr>1.2 Visual Studio Code</vt:lpstr>
      <vt:lpstr>1.2 Visual Studio Code</vt:lpstr>
      <vt:lpstr>1.2 Visual Studio Code</vt:lpstr>
      <vt:lpstr>1.2 Visual Studio Code</vt:lpstr>
      <vt:lpstr>1.3 Java JDK ver19</vt:lpstr>
      <vt:lpstr>1.3 Java JDK ver19</vt:lpstr>
      <vt:lpstr>1.4 MySQL</vt:lpstr>
      <vt:lpstr>1.4 MySQL</vt:lpstr>
      <vt:lpstr>1.4 MySQL</vt:lpstr>
      <vt:lpstr>1.4 MySQL</vt:lpstr>
      <vt:lpstr>1.4 MySQL</vt:lpstr>
      <vt:lpstr>1.4 MySQL</vt:lpstr>
      <vt:lpstr>1.4 MySQL</vt:lpstr>
      <vt:lpstr>1.4 MySQL</vt:lpstr>
      <vt:lpstr>1.4 MySQL</vt:lpstr>
      <vt:lpstr>1.4 MySQL</vt:lpstr>
      <vt:lpstr>1.5 CUDA / Cudnn</vt:lpstr>
      <vt:lpstr>1.5 CUDA ver11.8 / Cudnn</vt:lpstr>
      <vt:lpstr>1.5 CUDA ver11.8 / Cudnn</vt:lpstr>
      <vt:lpstr>1.5 CUDA ver11.8 / Cudnn</vt:lpstr>
      <vt:lpstr>1.5 CUDA ver11.8 / Cudnn</vt:lpstr>
      <vt:lpstr>1.5 CUDA / Cudnn ver8.5.0</vt:lpstr>
      <vt:lpstr>1.5 CUDA / Cudnn ver8.5.0</vt:lpstr>
      <vt:lpstr>2.1 VS Code 확장프로그램  - [1]</vt:lpstr>
      <vt:lpstr>2.1 VS Code 확장프로그램  - [2]</vt:lpstr>
      <vt:lpstr>2.1 VS Code 확장프로그램  - [3]</vt:lpstr>
      <vt:lpstr>2.2 Java 환경변수  - [1]</vt:lpstr>
      <vt:lpstr>2.2 Java 환경변수 - [2]</vt:lpstr>
      <vt:lpstr>2.2 Java 환경변수 - [3]</vt:lpstr>
      <vt:lpstr>2.3 MySQL 환경변수</vt:lpstr>
      <vt:lpstr>2.4 MySQL Data 임포트 - [1]</vt:lpstr>
      <vt:lpstr>2.4 MySQL Data 임포트 - [2]</vt:lpstr>
      <vt:lpstr>2.4 MySQL Data 임포트 - [3]</vt:lpstr>
      <vt:lpstr>2.5 DB 테이블 내용확인 - [1]</vt:lpstr>
      <vt:lpstr>2.5 DB 테이블 내용확인 - [2]</vt:lpstr>
      <vt:lpstr>2.5 DB 테이블 내용확인 - [3]</vt:lpstr>
      <vt:lpstr>2.5 DB 테이블 내용확인 - [4]</vt:lpstr>
      <vt:lpstr>3.1 프로젝트 구조 – [1]</vt:lpstr>
      <vt:lpstr>3.1 프로젝트 구조 – [2]</vt:lpstr>
      <vt:lpstr>4.1 VS Code 인터프리터 선택</vt:lpstr>
      <vt:lpstr>4.2 실행메뉴 확인 - [1]</vt:lpstr>
      <vt:lpstr>4.2 실행메뉴 확인 - [2]</vt:lpstr>
      <vt:lpstr>4.2 실행메뉴 확인 - [3]</vt:lpstr>
      <vt:lpstr>4.2 실행메뉴 확인 - [4]</vt:lpstr>
      <vt:lpstr>4.2 실행메뉴 확인 - [5]</vt:lpstr>
      <vt:lpstr>4.2 실행메뉴 확인 - [6]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고청명(교학처 학생지원팀(안성))</dc:creator>
  <cp:lastModifiedBy>고 내리</cp:lastModifiedBy>
  <cp:revision>331</cp:revision>
  <dcterms:created xsi:type="dcterms:W3CDTF">2022-10-17T02:41:20Z</dcterms:created>
  <dcterms:modified xsi:type="dcterms:W3CDTF">2022-11-11T07:22:58Z</dcterms:modified>
</cp:coreProperties>
</file>